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Roboto Condensed"/>
      <p:regular r:id="rId18"/>
      <p:bold r:id="rId19"/>
      <p:italic r:id="rId20"/>
      <p:boldItalic r:id="rId21"/>
    </p:embeddedFont>
    <p:embeddedFont>
      <p:font typeface="Oswald"/>
      <p:regular r:id="rId22"/>
      <p:bold r:id="rId23"/>
    </p:embeddedFont>
    <p:embeddedFont>
      <p:font typeface="Questrial"/>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hQ6y0wDlESPalGT1Czv5Ovf8z/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721A11-CBD1-48E6-BDA0-941455EC0EE5}">
  <a:tblStyle styleId="{E8721A11-CBD1-48E6-BDA0-941455EC0EE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italic.fntdata"/><Relationship Id="rId22" Type="http://schemas.openxmlformats.org/officeDocument/2006/relationships/font" Target="fonts/Oswald-regular.fntdata"/><Relationship Id="rId21" Type="http://schemas.openxmlformats.org/officeDocument/2006/relationships/font" Target="fonts/RobotoCondensed-boldItalic.fntdata"/><Relationship Id="rId24" Type="http://schemas.openxmlformats.org/officeDocument/2006/relationships/font" Target="fonts/Questrial-regular.fntdata"/><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Condensed-bold.fntdata"/><Relationship Id="rId18" Type="http://schemas.openxmlformats.org/officeDocument/2006/relationships/font" Target="fonts/Roboto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e0fe6c9582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e0fe6c9582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3e0fe6c9582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g3e0fe6c9582_0_101"/>
          <p:cNvSpPr txBox="1"/>
          <p:nvPr>
            <p:ph type="title"/>
          </p:nvPr>
        </p:nvSpPr>
        <p:spPr>
          <a:xfrm>
            <a:off x="623400" y="890050"/>
            <a:ext cx="17041200" cy="1145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3e0fe6c9582_0_101"/>
          <p:cNvSpPr txBox="1"/>
          <p:nvPr>
            <p:ph idx="1" type="body"/>
          </p:nvPr>
        </p:nvSpPr>
        <p:spPr>
          <a:xfrm>
            <a:off x="623400" y="2304950"/>
            <a:ext cx="7999800" cy="68328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40"/>
              </a:spcBef>
              <a:spcAft>
                <a:spcPts val="0"/>
              </a:spcAft>
              <a:buSzPts val="2800"/>
              <a:buChar char="•"/>
              <a:defRPr sz="2800"/>
            </a:lvl1pPr>
            <a:lvl2pPr indent="-381000" lvl="1" marL="914400" algn="l">
              <a:lnSpc>
                <a:spcPct val="100000"/>
              </a:lnSpc>
              <a:spcBef>
                <a:spcPts val="560"/>
              </a:spcBef>
              <a:spcAft>
                <a:spcPts val="0"/>
              </a:spcAft>
              <a:buSzPts val="2400"/>
              <a:buChar char="–"/>
              <a:defRPr sz="2400"/>
            </a:lvl2pPr>
            <a:lvl3pPr indent="-381000" lvl="2" marL="1371600" algn="l">
              <a:lnSpc>
                <a:spcPct val="100000"/>
              </a:lnSpc>
              <a:spcBef>
                <a:spcPts val="480"/>
              </a:spcBef>
              <a:spcAft>
                <a:spcPts val="0"/>
              </a:spcAft>
              <a:buSzPts val="2400"/>
              <a:buChar char="•"/>
              <a:defRPr sz="2400"/>
            </a:lvl3pPr>
            <a:lvl4pPr indent="-381000" lvl="3" marL="1828800" algn="l">
              <a:lnSpc>
                <a:spcPct val="100000"/>
              </a:lnSpc>
              <a:spcBef>
                <a:spcPts val="400"/>
              </a:spcBef>
              <a:spcAft>
                <a:spcPts val="0"/>
              </a:spcAft>
              <a:buSzPts val="2400"/>
              <a:buChar char="–"/>
              <a:defRPr sz="2400"/>
            </a:lvl4pPr>
            <a:lvl5pPr indent="-381000" lvl="4" marL="2286000" algn="l">
              <a:lnSpc>
                <a:spcPct val="100000"/>
              </a:lnSpc>
              <a:spcBef>
                <a:spcPts val="400"/>
              </a:spcBef>
              <a:spcAft>
                <a:spcPts val="0"/>
              </a:spcAft>
              <a:buSzPts val="2400"/>
              <a:buChar char="»"/>
              <a:defRPr sz="2400"/>
            </a:lvl5pPr>
            <a:lvl6pPr indent="-381000" lvl="5" marL="2743200" algn="l">
              <a:lnSpc>
                <a:spcPct val="100000"/>
              </a:lnSpc>
              <a:spcBef>
                <a:spcPts val="400"/>
              </a:spcBef>
              <a:spcAft>
                <a:spcPts val="0"/>
              </a:spcAft>
              <a:buSzPts val="2400"/>
              <a:buChar char="•"/>
              <a:defRPr sz="2400"/>
            </a:lvl6pPr>
            <a:lvl7pPr indent="-381000" lvl="6" marL="3200400" algn="l">
              <a:lnSpc>
                <a:spcPct val="100000"/>
              </a:lnSpc>
              <a:spcBef>
                <a:spcPts val="400"/>
              </a:spcBef>
              <a:spcAft>
                <a:spcPts val="0"/>
              </a:spcAft>
              <a:buSzPts val="2400"/>
              <a:buChar char="•"/>
              <a:defRPr sz="2400"/>
            </a:lvl7pPr>
            <a:lvl8pPr indent="-381000" lvl="7" marL="3657600" algn="l">
              <a:lnSpc>
                <a:spcPct val="100000"/>
              </a:lnSpc>
              <a:spcBef>
                <a:spcPts val="400"/>
              </a:spcBef>
              <a:spcAft>
                <a:spcPts val="0"/>
              </a:spcAft>
              <a:buSzPts val="2400"/>
              <a:buChar char="•"/>
              <a:defRPr sz="2400"/>
            </a:lvl8pPr>
            <a:lvl9pPr indent="-381000" lvl="8" marL="4114800" algn="l">
              <a:lnSpc>
                <a:spcPct val="100000"/>
              </a:lnSpc>
              <a:spcBef>
                <a:spcPts val="400"/>
              </a:spcBef>
              <a:spcAft>
                <a:spcPts val="0"/>
              </a:spcAft>
              <a:buSzPts val="2400"/>
              <a:buChar char="•"/>
              <a:defRPr sz="2400"/>
            </a:lvl9pPr>
          </a:lstStyle>
          <a:p/>
        </p:txBody>
      </p:sp>
      <p:sp>
        <p:nvSpPr>
          <p:cNvPr id="83" name="Google Shape;83;g3e0fe6c9582_0_101"/>
          <p:cNvSpPr txBox="1"/>
          <p:nvPr>
            <p:ph idx="2" type="body"/>
          </p:nvPr>
        </p:nvSpPr>
        <p:spPr>
          <a:xfrm>
            <a:off x="9664800" y="2304950"/>
            <a:ext cx="7999800" cy="68328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40"/>
              </a:spcBef>
              <a:spcAft>
                <a:spcPts val="0"/>
              </a:spcAft>
              <a:buSzPts val="2800"/>
              <a:buChar char="•"/>
              <a:defRPr sz="2800"/>
            </a:lvl1pPr>
            <a:lvl2pPr indent="-381000" lvl="1" marL="914400" algn="l">
              <a:lnSpc>
                <a:spcPct val="100000"/>
              </a:lnSpc>
              <a:spcBef>
                <a:spcPts val="560"/>
              </a:spcBef>
              <a:spcAft>
                <a:spcPts val="0"/>
              </a:spcAft>
              <a:buSzPts val="2400"/>
              <a:buChar char="–"/>
              <a:defRPr sz="2400"/>
            </a:lvl2pPr>
            <a:lvl3pPr indent="-381000" lvl="2" marL="1371600" algn="l">
              <a:lnSpc>
                <a:spcPct val="100000"/>
              </a:lnSpc>
              <a:spcBef>
                <a:spcPts val="480"/>
              </a:spcBef>
              <a:spcAft>
                <a:spcPts val="0"/>
              </a:spcAft>
              <a:buSzPts val="2400"/>
              <a:buChar char="•"/>
              <a:defRPr sz="2400"/>
            </a:lvl3pPr>
            <a:lvl4pPr indent="-381000" lvl="3" marL="1828800" algn="l">
              <a:lnSpc>
                <a:spcPct val="100000"/>
              </a:lnSpc>
              <a:spcBef>
                <a:spcPts val="400"/>
              </a:spcBef>
              <a:spcAft>
                <a:spcPts val="0"/>
              </a:spcAft>
              <a:buSzPts val="2400"/>
              <a:buChar char="–"/>
              <a:defRPr sz="2400"/>
            </a:lvl4pPr>
            <a:lvl5pPr indent="-381000" lvl="4" marL="2286000" algn="l">
              <a:lnSpc>
                <a:spcPct val="100000"/>
              </a:lnSpc>
              <a:spcBef>
                <a:spcPts val="400"/>
              </a:spcBef>
              <a:spcAft>
                <a:spcPts val="0"/>
              </a:spcAft>
              <a:buSzPts val="2400"/>
              <a:buChar char="»"/>
              <a:defRPr sz="2400"/>
            </a:lvl5pPr>
            <a:lvl6pPr indent="-381000" lvl="5" marL="2743200" algn="l">
              <a:lnSpc>
                <a:spcPct val="100000"/>
              </a:lnSpc>
              <a:spcBef>
                <a:spcPts val="400"/>
              </a:spcBef>
              <a:spcAft>
                <a:spcPts val="0"/>
              </a:spcAft>
              <a:buSzPts val="2400"/>
              <a:buChar char="•"/>
              <a:defRPr sz="2400"/>
            </a:lvl6pPr>
            <a:lvl7pPr indent="-381000" lvl="6" marL="3200400" algn="l">
              <a:lnSpc>
                <a:spcPct val="100000"/>
              </a:lnSpc>
              <a:spcBef>
                <a:spcPts val="400"/>
              </a:spcBef>
              <a:spcAft>
                <a:spcPts val="0"/>
              </a:spcAft>
              <a:buSzPts val="2400"/>
              <a:buChar char="•"/>
              <a:defRPr sz="2400"/>
            </a:lvl7pPr>
            <a:lvl8pPr indent="-381000" lvl="7" marL="3657600" algn="l">
              <a:lnSpc>
                <a:spcPct val="100000"/>
              </a:lnSpc>
              <a:spcBef>
                <a:spcPts val="400"/>
              </a:spcBef>
              <a:spcAft>
                <a:spcPts val="0"/>
              </a:spcAft>
              <a:buSzPts val="2400"/>
              <a:buChar char="•"/>
              <a:defRPr sz="2400"/>
            </a:lvl8pPr>
            <a:lvl9pPr indent="-381000" lvl="8" marL="4114800" algn="l">
              <a:lnSpc>
                <a:spcPct val="100000"/>
              </a:lnSpc>
              <a:spcBef>
                <a:spcPts val="400"/>
              </a:spcBef>
              <a:spcAft>
                <a:spcPts val="0"/>
              </a:spcAft>
              <a:buSzPts val="2400"/>
              <a:buChar char="•"/>
              <a:defRPr sz="2400"/>
            </a:lvl9pPr>
          </a:lstStyle>
          <a:p/>
        </p:txBody>
      </p:sp>
      <p:sp>
        <p:nvSpPr>
          <p:cNvPr id="84" name="Google Shape;84;g3e0fe6c9582_0_101"/>
          <p:cNvSpPr txBox="1"/>
          <p:nvPr>
            <p:ph idx="12" type="sldNum"/>
          </p:nvPr>
        </p:nvSpPr>
        <p:spPr>
          <a:xfrm>
            <a:off x="16944916" y="9326434"/>
            <a:ext cx="1097400" cy="78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31.png"/><Relationship Id="rId5" Type="http://schemas.openxmlformats.org/officeDocument/2006/relationships/image" Target="../media/image6.png"/><Relationship Id="rId6" Type="http://schemas.openxmlformats.org/officeDocument/2006/relationships/image" Target="../media/image4.jpg"/><Relationship Id="rId7" Type="http://schemas.openxmlformats.org/officeDocument/2006/relationships/image" Target="../media/image14.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4.jpg"/><Relationship Id="rId6" Type="http://schemas.openxmlformats.org/officeDocument/2006/relationships/hyperlink" Target="https://drive.google.com/drive/folders/1-6osQ5wrKmVaOg-nsjRBMJ8OQVBuAd83?usp=drive_link" TargetMode="External"/><Relationship Id="rId7" Type="http://schemas.openxmlformats.org/officeDocument/2006/relationships/image" Target="../media/image23.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11.png"/><Relationship Id="rId5" Type="http://schemas.openxmlformats.org/officeDocument/2006/relationships/image" Target="../media/image28.png"/><Relationship Id="rId6"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mailto:alfonso.manzo@lacity.org" TargetMode="External"/><Relationship Id="rId4" Type="http://schemas.openxmlformats.org/officeDocument/2006/relationships/image" Target="../media/image5.png"/><Relationship Id="rId5"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0.jpg"/><Relationship Id="rId8"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9.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empowerla.org/data/" TargetMode="External"/><Relationship Id="rId4" Type="http://schemas.openxmlformats.org/officeDocument/2006/relationships/image" Target="../media/image30.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hyperlink" Target="https://drive.google.com/drive/folders/1H7y4OQdXoadxnSRWwG-ZYs9Vj0c2pojI?usp=drive_link" TargetMode="External"/><Relationship Id="rId6" Type="http://schemas.openxmlformats.org/officeDocument/2006/relationships/image" Target="../media/image26.png"/><Relationship Id="rId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10602" l="18447" r="16936" t="15022"/>
          <a:stretch/>
        </p:blipFill>
        <p:spPr>
          <a:xfrm>
            <a:off x="3383945" y="1869513"/>
            <a:ext cx="2712055" cy="4112187"/>
          </a:xfrm>
          <a:prstGeom prst="rect">
            <a:avLst/>
          </a:prstGeom>
          <a:noFill/>
          <a:ln>
            <a:noFill/>
          </a:ln>
        </p:spPr>
      </p:pic>
      <p:sp>
        <p:nvSpPr>
          <p:cNvPr id="90" name="Google Shape;90;p1"/>
          <p:cNvSpPr/>
          <p:nvPr/>
        </p:nvSpPr>
        <p:spPr>
          <a:xfrm rot="10800000">
            <a:off x="480969" y="3478118"/>
            <a:ext cx="1186991" cy="1171572"/>
          </a:xfrm>
          <a:custGeom>
            <a:rect b="b" l="l" r="r" t="t"/>
            <a:pathLst>
              <a:path extrusionOk="0" h="1453796" w="1453796">
                <a:moveTo>
                  <a:pt x="0" y="0"/>
                </a:moveTo>
                <a:lnTo>
                  <a:pt x="1453796" y="0"/>
                </a:lnTo>
                <a:lnTo>
                  <a:pt x="1453796" y="1453796"/>
                </a:lnTo>
                <a:lnTo>
                  <a:pt x="0" y="14537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1" name="Google Shape;91;p1"/>
          <p:cNvGrpSpPr/>
          <p:nvPr/>
        </p:nvGrpSpPr>
        <p:grpSpPr>
          <a:xfrm>
            <a:off x="1522978" y="3669434"/>
            <a:ext cx="1055968" cy="1043310"/>
            <a:chOff x="0" y="0"/>
            <a:chExt cx="812800" cy="812800"/>
          </a:xfrm>
        </p:grpSpPr>
        <p:sp>
          <p:nvSpPr>
            <p:cNvPr id="92" name="Google Shape;92;p1"/>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76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4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p:nvPr/>
        </p:nvSpPr>
        <p:spPr>
          <a:xfrm rot="10800000">
            <a:off x="2792476" y="506810"/>
            <a:ext cx="732453" cy="977936"/>
          </a:xfrm>
          <a:custGeom>
            <a:rect b="b" l="l" r="r" t="t"/>
            <a:pathLst>
              <a:path extrusionOk="0" h="1362701" w="1008399">
                <a:moveTo>
                  <a:pt x="0" y="0"/>
                </a:moveTo>
                <a:lnTo>
                  <a:pt x="1008398" y="0"/>
                </a:lnTo>
                <a:lnTo>
                  <a:pt x="1008398" y="1362701"/>
                </a:lnTo>
                <a:lnTo>
                  <a:pt x="0" y="13627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5" name="Google Shape;95;p1"/>
          <p:cNvPicPr preferRelativeResize="0"/>
          <p:nvPr/>
        </p:nvPicPr>
        <p:blipFill rotWithShape="1">
          <a:blip r:embed="rId6">
            <a:alphaModFix/>
          </a:blip>
          <a:srcRect b="17920" l="16117" r="17062" t="9669"/>
          <a:stretch/>
        </p:blipFill>
        <p:spPr>
          <a:xfrm>
            <a:off x="480970" y="506811"/>
            <a:ext cx="2370212" cy="3380202"/>
          </a:xfrm>
          <a:prstGeom prst="rect">
            <a:avLst/>
          </a:prstGeom>
          <a:noFill/>
          <a:ln>
            <a:noFill/>
          </a:ln>
        </p:spPr>
      </p:pic>
      <p:sp>
        <p:nvSpPr>
          <p:cNvPr id="96" name="Google Shape;96;p1"/>
          <p:cNvSpPr/>
          <p:nvPr/>
        </p:nvSpPr>
        <p:spPr>
          <a:xfrm rot="10800000">
            <a:off x="4392343" y="506810"/>
            <a:ext cx="1979602" cy="977936"/>
          </a:xfrm>
          <a:custGeom>
            <a:rect b="b" l="l" r="r" t="t"/>
            <a:pathLst>
              <a:path extrusionOk="0" h="1362701" w="2725402">
                <a:moveTo>
                  <a:pt x="0" y="0"/>
                </a:moveTo>
                <a:lnTo>
                  <a:pt x="2725403" y="0"/>
                </a:lnTo>
                <a:lnTo>
                  <a:pt x="2725403" y="1362701"/>
                </a:lnTo>
                <a:lnTo>
                  <a:pt x="0" y="136270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
          <p:cNvSpPr/>
          <p:nvPr/>
        </p:nvSpPr>
        <p:spPr>
          <a:xfrm rot="5400000">
            <a:off x="2637046" y="3887406"/>
            <a:ext cx="1043314" cy="1042528"/>
          </a:xfrm>
          <a:custGeom>
            <a:rect b="b" l="l" r="r" t="t"/>
            <a:pathLst>
              <a:path extrusionOk="0" h="1435293" w="1453796">
                <a:moveTo>
                  <a:pt x="0" y="0"/>
                </a:moveTo>
                <a:lnTo>
                  <a:pt x="1453796" y="0"/>
                </a:lnTo>
                <a:lnTo>
                  <a:pt x="1453796" y="1435292"/>
                </a:lnTo>
                <a:lnTo>
                  <a:pt x="0" y="1435292"/>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
          <p:cNvSpPr/>
          <p:nvPr/>
        </p:nvSpPr>
        <p:spPr>
          <a:xfrm>
            <a:off x="480969" y="8727032"/>
            <a:ext cx="4154996" cy="937240"/>
          </a:xfrm>
          <a:custGeom>
            <a:rect b="b" l="l" r="r" t="t"/>
            <a:pathLst>
              <a:path extrusionOk="0" h="937240" w="4154996">
                <a:moveTo>
                  <a:pt x="0" y="0"/>
                </a:moveTo>
                <a:lnTo>
                  <a:pt x="4154996" y="0"/>
                </a:lnTo>
                <a:lnTo>
                  <a:pt x="4154996" y="937240"/>
                </a:lnTo>
                <a:lnTo>
                  <a:pt x="0" y="93724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
          <p:cNvSpPr txBox="1"/>
          <p:nvPr/>
        </p:nvSpPr>
        <p:spPr>
          <a:xfrm>
            <a:off x="7825307" y="1714608"/>
            <a:ext cx="10263281" cy="59093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rgbClr val="000000"/>
                </a:solidFill>
                <a:latin typeface="Questrial"/>
                <a:ea typeface="Questrial"/>
                <a:cs typeface="Questrial"/>
                <a:sym typeface="Questrial"/>
              </a:rPr>
              <a:t>Neighborhood Councils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rgbClr val="000000"/>
                </a:solidFill>
                <a:latin typeface="Questrial"/>
                <a:ea typeface="Questrial"/>
                <a:cs typeface="Questrial"/>
                <a:sym typeface="Questrial"/>
              </a:rPr>
              <a:t>Awareness &amp; Engagement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57" name="Shape 257"/>
        <p:cNvGrpSpPr/>
        <p:nvPr/>
      </p:nvGrpSpPr>
      <p:grpSpPr>
        <a:xfrm>
          <a:off x="0" y="0"/>
          <a:ext cx="0" cy="0"/>
          <a:chOff x="0" y="0"/>
          <a:chExt cx="0" cy="0"/>
        </a:xfrm>
      </p:grpSpPr>
      <p:grpSp>
        <p:nvGrpSpPr>
          <p:cNvPr id="258" name="Google Shape;258;p10"/>
          <p:cNvGrpSpPr/>
          <p:nvPr/>
        </p:nvGrpSpPr>
        <p:grpSpPr>
          <a:xfrm>
            <a:off x="5010169" y="6621206"/>
            <a:ext cx="3943331" cy="3158983"/>
            <a:chOff x="0" y="-38100"/>
            <a:chExt cx="708060" cy="567224"/>
          </a:xfrm>
        </p:grpSpPr>
        <p:sp>
          <p:nvSpPr>
            <p:cNvPr id="259" name="Google Shape;259;p10"/>
            <p:cNvSpPr/>
            <p:nvPr/>
          </p:nvSpPr>
          <p:spPr>
            <a:xfrm>
              <a:off x="0" y="0"/>
              <a:ext cx="708060" cy="529124"/>
            </a:xfrm>
            <a:custGeom>
              <a:rect b="b" l="l" r="r" t="t"/>
              <a:pathLst>
                <a:path extrusionOk="0" h="529124" w="708060">
                  <a:moveTo>
                    <a:pt x="0" y="0"/>
                  </a:moveTo>
                  <a:lnTo>
                    <a:pt x="708060" y="0"/>
                  </a:lnTo>
                  <a:lnTo>
                    <a:pt x="708060" y="529124"/>
                  </a:lnTo>
                  <a:lnTo>
                    <a:pt x="0" y="529124"/>
                  </a:lnTo>
                  <a:close/>
                </a:path>
              </a:pathLst>
            </a:custGeom>
            <a:solidFill>
              <a:srgbClr val="000000">
                <a:alpha val="0"/>
              </a:srgbClr>
            </a:solidFill>
            <a:ln cap="sq" cmpd="sng" w="19050">
              <a:solidFill>
                <a:srgbClr val="01010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10"/>
            <p:cNvSpPr txBox="1"/>
            <p:nvPr/>
          </p:nvSpPr>
          <p:spPr>
            <a:xfrm>
              <a:off x="0" y="-38100"/>
              <a:ext cx="708060" cy="5672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10"/>
          <p:cNvGrpSpPr/>
          <p:nvPr/>
        </p:nvGrpSpPr>
        <p:grpSpPr>
          <a:xfrm>
            <a:off x="9286875" y="6621206"/>
            <a:ext cx="4035684" cy="3158983"/>
            <a:chOff x="0" y="-38100"/>
            <a:chExt cx="724643" cy="567224"/>
          </a:xfrm>
        </p:grpSpPr>
        <p:sp>
          <p:nvSpPr>
            <p:cNvPr id="262" name="Google Shape;262;p10"/>
            <p:cNvSpPr/>
            <p:nvPr/>
          </p:nvSpPr>
          <p:spPr>
            <a:xfrm>
              <a:off x="0" y="0"/>
              <a:ext cx="724643" cy="529124"/>
            </a:xfrm>
            <a:custGeom>
              <a:rect b="b" l="l" r="r" t="t"/>
              <a:pathLst>
                <a:path extrusionOk="0" h="529124" w="724643">
                  <a:moveTo>
                    <a:pt x="0" y="0"/>
                  </a:moveTo>
                  <a:lnTo>
                    <a:pt x="724643" y="0"/>
                  </a:lnTo>
                  <a:lnTo>
                    <a:pt x="724643" y="529124"/>
                  </a:lnTo>
                  <a:lnTo>
                    <a:pt x="0" y="529124"/>
                  </a:lnTo>
                  <a:close/>
                </a:path>
              </a:pathLst>
            </a:custGeom>
            <a:solidFill>
              <a:srgbClr val="000000">
                <a:alpha val="0"/>
              </a:srgbClr>
            </a:solidFill>
            <a:ln cap="sq" cmpd="sng" w="19050">
              <a:solidFill>
                <a:srgbClr val="01010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10"/>
            <p:cNvSpPr txBox="1"/>
            <p:nvPr/>
          </p:nvSpPr>
          <p:spPr>
            <a:xfrm>
              <a:off x="0" y="-38100"/>
              <a:ext cx="724643" cy="5672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10"/>
          <p:cNvGrpSpPr/>
          <p:nvPr/>
        </p:nvGrpSpPr>
        <p:grpSpPr>
          <a:xfrm>
            <a:off x="13651505" y="6621206"/>
            <a:ext cx="4178559" cy="3158983"/>
            <a:chOff x="0" y="-38100"/>
            <a:chExt cx="750297" cy="567224"/>
          </a:xfrm>
        </p:grpSpPr>
        <p:sp>
          <p:nvSpPr>
            <p:cNvPr id="265" name="Google Shape;265;p10"/>
            <p:cNvSpPr/>
            <p:nvPr/>
          </p:nvSpPr>
          <p:spPr>
            <a:xfrm>
              <a:off x="0" y="0"/>
              <a:ext cx="750297" cy="529124"/>
            </a:xfrm>
            <a:custGeom>
              <a:rect b="b" l="l" r="r" t="t"/>
              <a:pathLst>
                <a:path extrusionOk="0" h="529124" w="750297">
                  <a:moveTo>
                    <a:pt x="0" y="0"/>
                  </a:moveTo>
                  <a:lnTo>
                    <a:pt x="750297" y="0"/>
                  </a:lnTo>
                  <a:lnTo>
                    <a:pt x="750297" y="529124"/>
                  </a:lnTo>
                  <a:lnTo>
                    <a:pt x="0" y="529124"/>
                  </a:lnTo>
                  <a:close/>
                </a:path>
              </a:pathLst>
            </a:custGeom>
            <a:solidFill>
              <a:srgbClr val="000000">
                <a:alpha val="0"/>
              </a:srgbClr>
            </a:solidFill>
            <a:ln cap="sq" cmpd="sng" w="19050">
              <a:solidFill>
                <a:srgbClr val="01010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10"/>
            <p:cNvSpPr txBox="1"/>
            <p:nvPr/>
          </p:nvSpPr>
          <p:spPr>
            <a:xfrm>
              <a:off x="0" y="-38100"/>
              <a:ext cx="750297" cy="5672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10"/>
          <p:cNvSpPr/>
          <p:nvPr/>
        </p:nvSpPr>
        <p:spPr>
          <a:xfrm rot="-5400000">
            <a:off x="14029845" y="735139"/>
            <a:ext cx="1027990" cy="1027990"/>
          </a:xfrm>
          <a:custGeom>
            <a:rect b="b" l="l" r="r" t="t"/>
            <a:pathLst>
              <a:path extrusionOk="0" h="1027990" w="1027990">
                <a:moveTo>
                  <a:pt x="0" y="0"/>
                </a:moveTo>
                <a:lnTo>
                  <a:pt x="1027990" y="0"/>
                </a:lnTo>
                <a:lnTo>
                  <a:pt x="1027990" y="1027990"/>
                </a:lnTo>
                <a:lnTo>
                  <a:pt x="0" y="1027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10"/>
          <p:cNvSpPr/>
          <p:nvPr/>
        </p:nvSpPr>
        <p:spPr>
          <a:xfrm rot="-5400000">
            <a:off x="13888804" y="1412573"/>
            <a:ext cx="1176518" cy="1161544"/>
          </a:xfrm>
          <a:custGeom>
            <a:rect b="b" l="l" r="r" t="t"/>
            <a:pathLst>
              <a:path extrusionOk="0" h="1161544" w="1176518">
                <a:moveTo>
                  <a:pt x="0" y="0"/>
                </a:moveTo>
                <a:lnTo>
                  <a:pt x="1176518" y="0"/>
                </a:lnTo>
                <a:lnTo>
                  <a:pt x="1176518" y="1161544"/>
                </a:lnTo>
                <a:lnTo>
                  <a:pt x="0" y="11615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69" name="Google Shape;269;p10"/>
          <p:cNvPicPr preferRelativeResize="0"/>
          <p:nvPr/>
        </p:nvPicPr>
        <p:blipFill rotWithShape="1">
          <a:blip r:embed="rId5">
            <a:alphaModFix/>
          </a:blip>
          <a:srcRect b="0" l="34845" r="10859" t="0"/>
          <a:stretch/>
        </p:blipFill>
        <p:spPr>
          <a:xfrm>
            <a:off x="14875433" y="708060"/>
            <a:ext cx="2954631" cy="4081417"/>
          </a:xfrm>
          <a:prstGeom prst="rect">
            <a:avLst/>
          </a:prstGeom>
          <a:noFill/>
          <a:ln>
            <a:noFill/>
          </a:ln>
        </p:spPr>
      </p:pic>
      <p:sp>
        <p:nvSpPr>
          <p:cNvPr id="270" name="Google Shape;270;p10">
            <a:hlinkClick r:id="rId6"/>
          </p:cNvPr>
          <p:cNvSpPr/>
          <p:nvPr/>
        </p:nvSpPr>
        <p:spPr>
          <a:xfrm>
            <a:off x="719094" y="4848896"/>
            <a:ext cx="3675466" cy="3675466"/>
          </a:xfrm>
          <a:custGeom>
            <a:rect b="b" l="l" r="r" t="t"/>
            <a:pathLst>
              <a:path extrusionOk="0" h="3675466" w="3675466">
                <a:moveTo>
                  <a:pt x="0" y="0"/>
                </a:moveTo>
                <a:lnTo>
                  <a:pt x="3675466" y="0"/>
                </a:lnTo>
                <a:lnTo>
                  <a:pt x="3675466" y="3675466"/>
                </a:lnTo>
                <a:lnTo>
                  <a:pt x="0" y="367546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10"/>
          <p:cNvSpPr txBox="1"/>
          <p:nvPr/>
        </p:nvSpPr>
        <p:spPr>
          <a:xfrm>
            <a:off x="5756480" y="8550447"/>
            <a:ext cx="2848931" cy="847725"/>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Clr>
                <a:srgbClr val="000000"/>
              </a:buClr>
              <a:buSzPts val="1883"/>
              <a:buFont typeface="Arial"/>
              <a:buNone/>
            </a:pPr>
            <a:r>
              <a:rPr b="0" i="0" lang="en-US" sz="1883" u="none" cap="none" strike="noStrike">
                <a:solidFill>
                  <a:srgbClr val="010101"/>
                </a:solidFill>
                <a:latin typeface="Arial"/>
                <a:ea typeface="Arial"/>
                <a:cs typeface="Arial"/>
                <a:sym typeface="Arial"/>
              </a:rPr>
              <a:t>Focused </a:t>
            </a:r>
            <a:endParaRPr b="0" i="0" sz="1400" u="none" cap="none" strike="noStrike">
              <a:solidFill>
                <a:srgbClr val="000000"/>
              </a:solidFill>
              <a:latin typeface="Arial"/>
              <a:ea typeface="Arial"/>
              <a:cs typeface="Arial"/>
              <a:sym typeface="Arial"/>
            </a:endParaRPr>
          </a:p>
          <a:p>
            <a:pPr indent="0" lvl="0" marL="0" marR="0" rtl="0" algn="l">
              <a:lnSpc>
                <a:spcPct val="120021"/>
              </a:lnSpc>
              <a:spcBef>
                <a:spcPts val="0"/>
              </a:spcBef>
              <a:spcAft>
                <a:spcPts val="0"/>
              </a:spcAft>
              <a:buClr>
                <a:srgbClr val="000000"/>
              </a:buClr>
              <a:buSzPts val="1883"/>
              <a:buFont typeface="Arial"/>
              <a:buNone/>
            </a:pPr>
            <a:r>
              <a:rPr b="0" i="0" lang="en-US" sz="1883" u="none" cap="none" strike="noStrike">
                <a:solidFill>
                  <a:srgbClr val="010101"/>
                </a:solidFill>
                <a:latin typeface="Arial"/>
                <a:ea typeface="Arial"/>
                <a:cs typeface="Arial"/>
                <a:sym typeface="Arial"/>
              </a:rPr>
              <a:t>Maximize Impact</a:t>
            </a:r>
            <a:endParaRPr b="0" i="0" sz="1400" u="none" cap="none" strike="noStrike">
              <a:solidFill>
                <a:srgbClr val="000000"/>
              </a:solidFill>
              <a:latin typeface="Arial"/>
              <a:ea typeface="Arial"/>
              <a:cs typeface="Arial"/>
              <a:sym typeface="Arial"/>
            </a:endParaRPr>
          </a:p>
          <a:p>
            <a:pPr indent="0" lvl="0" marL="0" marR="0" rtl="0" algn="l">
              <a:lnSpc>
                <a:spcPct val="120021"/>
              </a:lnSpc>
              <a:spcBef>
                <a:spcPts val="0"/>
              </a:spcBef>
              <a:spcAft>
                <a:spcPts val="0"/>
              </a:spcAft>
              <a:buClr>
                <a:srgbClr val="000000"/>
              </a:buClr>
              <a:buSzPts val="1883"/>
              <a:buFont typeface="Arial"/>
              <a:buNone/>
            </a:pPr>
            <a:r>
              <a:rPr b="0" i="0" lang="en-US" sz="1883" u="none" cap="none" strike="noStrike">
                <a:solidFill>
                  <a:srgbClr val="010101"/>
                </a:solidFill>
                <a:latin typeface="Arial"/>
                <a:ea typeface="Arial"/>
                <a:cs typeface="Arial"/>
                <a:sym typeface="Arial"/>
              </a:rPr>
              <a:t>Be realistic</a:t>
            </a:r>
            <a:endParaRPr b="0" i="0" sz="1400" u="none" cap="none" strike="noStrike">
              <a:solidFill>
                <a:srgbClr val="000000"/>
              </a:solidFill>
              <a:latin typeface="Arial"/>
              <a:ea typeface="Arial"/>
              <a:cs typeface="Arial"/>
              <a:sym typeface="Arial"/>
            </a:endParaRPr>
          </a:p>
        </p:txBody>
      </p:sp>
      <p:sp>
        <p:nvSpPr>
          <p:cNvPr id="272" name="Google Shape;272;p10"/>
          <p:cNvSpPr txBox="1"/>
          <p:nvPr/>
        </p:nvSpPr>
        <p:spPr>
          <a:xfrm>
            <a:off x="6838960" y="7545090"/>
            <a:ext cx="1825244" cy="6229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10101"/>
                </a:solidFill>
                <a:latin typeface="Arial"/>
                <a:ea typeface="Arial"/>
                <a:cs typeface="Arial"/>
                <a:sym typeface="Arial"/>
              </a:rPr>
              <a:t>CLEAR GOALS</a:t>
            </a:r>
            <a:endParaRPr b="0" i="0" sz="1400" u="none" cap="none" strike="noStrike">
              <a:solidFill>
                <a:srgbClr val="000000"/>
              </a:solidFill>
              <a:latin typeface="Arial"/>
              <a:ea typeface="Arial"/>
              <a:cs typeface="Arial"/>
              <a:sym typeface="Arial"/>
            </a:endParaRPr>
          </a:p>
        </p:txBody>
      </p:sp>
      <p:sp>
        <p:nvSpPr>
          <p:cNvPr id="273" name="Google Shape;273;p10"/>
          <p:cNvSpPr txBox="1"/>
          <p:nvPr/>
        </p:nvSpPr>
        <p:spPr>
          <a:xfrm>
            <a:off x="5010169" y="7592715"/>
            <a:ext cx="1492622" cy="68199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5100"/>
              <a:buFont typeface="Arial"/>
              <a:buNone/>
            </a:pPr>
            <a:r>
              <a:rPr b="1" i="0" lang="en-US" sz="5100" u="none" cap="none" strike="noStrike">
                <a:solidFill>
                  <a:srgbClr val="01010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274" name="Google Shape;274;p10"/>
          <p:cNvSpPr txBox="1"/>
          <p:nvPr/>
        </p:nvSpPr>
        <p:spPr>
          <a:xfrm>
            <a:off x="9813780" y="8693966"/>
            <a:ext cx="3160689" cy="561975"/>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Clr>
                <a:srgbClr val="000000"/>
              </a:buClr>
              <a:buSzPts val="1883"/>
              <a:buFont typeface="Arial"/>
              <a:buNone/>
            </a:pPr>
            <a:r>
              <a:rPr b="0" i="0" lang="en-US" sz="1883" u="none" cap="none" strike="noStrike">
                <a:solidFill>
                  <a:srgbClr val="010101"/>
                </a:solidFill>
                <a:latin typeface="Arial"/>
                <a:ea typeface="Arial"/>
                <a:cs typeface="Arial"/>
                <a:sym typeface="Arial"/>
              </a:rPr>
              <a:t>Activities, partners, funding, dates, etc. </a:t>
            </a:r>
            <a:endParaRPr b="0" i="0" sz="1400" u="none" cap="none" strike="noStrike">
              <a:solidFill>
                <a:srgbClr val="000000"/>
              </a:solidFill>
              <a:latin typeface="Arial"/>
              <a:ea typeface="Arial"/>
              <a:cs typeface="Arial"/>
              <a:sym typeface="Arial"/>
            </a:endParaRPr>
          </a:p>
        </p:txBody>
      </p:sp>
      <p:sp>
        <p:nvSpPr>
          <p:cNvPr id="275" name="Google Shape;275;p10"/>
          <p:cNvSpPr txBox="1"/>
          <p:nvPr/>
        </p:nvSpPr>
        <p:spPr>
          <a:xfrm>
            <a:off x="10851357" y="7598430"/>
            <a:ext cx="2463520" cy="9277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10101"/>
                </a:solidFill>
                <a:latin typeface="Arial"/>
                <a:ea typeface="Arial"/>
                <a:cs typeface="Arial"/>
                <a:sym typeface="Arial"/>
              </a:rPr>
              <a:t>ACTIONS TO REACH THOSE GOALS</a:t>
            </a:r>
            <a:endParaRPr b="0" i="0" sz="1400" u="none" cap="none" strike="noStrike">
              <a:solidFill>
                <a:srgbClr val="000000"/>
              </a:solidFill>
              <a:latin typeface="Arial"/>
              <a:ea typeface="Arial"/>
              <a:cs typeface="Arial"/>
              <a:sym typeface="Arial"/>
            </a:endParaRPr>
          </a:p>
        </p:txBody>
      </p:sp>
      <p:sp>
        <p:nvSpPr>
          <p:cNvPr id="276" name="Google Shape;276;p10"/>
          <p:cNvSpPr txBox="1"/>
          <p:nvPr/>
        </p:nvSpPr>
        <p:spPr>
          <a:xfrm>
            <a:off x="9393608" y="7592715"/>
            <a:ext cx="1175823" cy="68199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5100"/>
              <a:buFont typeface="Arial"/>
              <a:buNone/>
            </a:pPr>
            <a:r>
              <a:rPr b="1" i="0" lang="en-US" sz="5100" u="none" cap="none" strike="noStrike">
                <a:solidFill>
                  <a:srgbClr val="01010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277" name="Google Shape;277;p10"/>
          <p:cNvSpPr txBox="1"/>
          <p:nvPr/>
        </p:nvSpPr>
        <p:spPr>
          <a:xfrm>
            <a:off x="14179809" y="8550447"/>
            <a:ext cx="3491077" cy="847725"/>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Clr>
                <a:srgbClr val="000000"/>
              </a:buClr>
              <a:buSzPts val="1883"/>
              <a:buFont typeface="Arial"/>
              <a:buNone/>
            </a:pPr>
            <a:r>
              <a:rPr b="0" i="0" lang="en-US" sz="1883" u="none" cap="none" strike="noStrike">
                <a:solidFill>
                  <a:srgbClr val="010101"/>
                </a:solidFill>
                <a:latin typeface="Arial"/>
                <a:ea typeface="Arial"/>
                <a:cs typeface="Arial"/>
                <a:sym typeface="Arial"/>
              </a:rPr>
              <a:t>Track if you are on your way. </a:t>
            </a:r>
            <a:endParaRPr b="0" i="0" sz="1400" u="none" cap="none" strike="noStrike">
              <a:solidFill>
                <a:srgbClr val="000000"/>
              </a:solidFill>
              <a:latin typeface="Arial"/>
              <a:ea typeface="Arial"/>
              <a:cs typeface="Arial"/>
              <a:sym typeface="Arial"/>
            </a:endParaRPr>
          </a:p>
          <a:p>
            <a:pPr indent="0" lvl="0" marL="0" marR="0" rtl="0" algn="l">
              <a:lnSpc>
                <a:spcPct val="120021"/>
              </a:lnSpc>
              <a:spcBef>
                <a:spcPts val="0"/>
              </a:spcBef>
              <a:spcAft>
                <a:spcPts val="0"/>
              </a:spcAft>
              <a:buClr>
                <a:srgbClr val="000000"/>
              </a:buClr>
              <a:buSzPts val="1883"/>
              <a:buFont typeface="Arial"/>
              <a:buNone/>
            </a:pPr>
            <a:r>
              <a:rPr b="0" i="0" lang="en-US" sz="1883" u="none" cap="none" strike="noStrike">
                <a:solidFill>
                  <a:srgbClr val="010101"/>
                </a:solidFill>
                <a:latin typeface="Arial"/>
                <a:ea typeface="Arial"/>
                <a:cs typeface="Arial"/>
                <a:sym typeface="Arial"/>
              </a:rPr>
              <a:t>Know if you have to correct course.</a:t>
            </a:r>
            <a:endParaRPr b="0" i="0" sz="1400" u="none" cap="none" strike="noStrike">
              <a:solidFill>
                <a:srgbClr val="000000"/>
              </a:solidFill>
              <a:latin typeface="Arial"/>
              <a:ea typeface="Arial"/>
              <a:cs typeface="Arial"/>
              <a:sym typeface="Arial"/>
            </a:endParaRPr>
          </a:p>
        </p:txBody>
      </p:sp>
      <p:sp>
        <p:nvSpPr>
          <p:cNvPr id="278" name="Google Shape;278;p10"/>
          <p:cNvSpPr txBox="1"/>
          <p:nvPr/>
        </p:nvSpPr>
        <p:spPr>
          <a:xfrm>
            <a:off x="15358862" y="7598430"/>
            <a:ext cx="2123112" cy="6229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10101"/>
                </a:solidFill>
                <a:latin typeface="Arial"/>
                <a:ea typeface="Arial"/>
                <a:cs typeface="Arial"/>
                <a:sym typeface="Arial"/>
              </a:rPr>
              <a:t>MEASURABLE OUTCOMES</a:t>
            </a:r>
            <a:endParaRPr b="0" i="0" sz="1400" u="none" cap="none" strike="noStrike">
              <a:solidFill>
                <a:srgbClr val="000000"/>
              </a:solidFill>
              <a:latin typeface="Arial"/>
              <a:ea typeface="Arial"/>
              <a:cs typeface="Arial"/>
              <a:sym typeface="Arial"/>
            </a:endParaRPr>
          </a:p>
        </p:txBody>
      </p:sp>
      <p:sp>
        <p:nvSpPr>
          <p:cNvPr id="279" name="Google Shape;279;p10"/>
          <p:cNvSpPr txBox="1"/>
          <p:nvPr/>
        </p:nvSpPr>
        <p:spPr>
          <a:xfrm>
            <a:off x="13896291" y="7592715"/>
            <a:ext cx="1180645" cy="68199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5100"/>
              <a:buFont typeface="Arial"/>
              <a:buNone/>
            </a:pPr>
            <a:r>
              <a:rPr b="1" i="0" lang="en-US" sz="5100" u="none" cap="none" strike="noStrike">
                <a:solidFill>
                  <a:srgbClr val="01010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280" name="Google Shape;280;p10"/>
          <p:cNvSpPr txBox="1"/>
          <p:nvPr/>
        </p:nvSpPr>
        <p:spPr>
          <a:xfrm>
            <a:off x="477453" y="639889"/>
            <a:ext cx="11764925" cy="4187840"/>
          </a:xfrm>
          <a:prstGeom prst="rect">
            <a:avLst/>
          </a:prstGeom>
          <a:noFill/>
          <a:ln>
            <a:noFill/>
          </a:ln>
        </p:spPr>
        <p:txBody>
          <a:bodyPr anchorCtr="0" anchor="t" bIns="0" lIns="0" spcFirstLastPara="1" rIns="0" wrap="square" tIns="0">
            <a:spAutoFit/>
          </a:bodyPr>
          <a:lstStyle/>
          <a:p>
            <a:pPr indent="0" lvl="0" marL="0" marR="0" rtl="0" algn="l">
              <a:lnSpc>
                <a:spcPct val="109998"/>
              </a:lnSpc>
              <a:spcBef>
                <a:spcPts val="0"/>
              </a:spcBef>
              <a:spcAft>
                <a:spcPts val="0"/>
              </a:spcAft>
              <a:buClr>
                <a:srgbClr val="000000"/>
              </a:buClr>
              <a:buSzPts val="9501"/>
              <a:buFont typeface="Arial"/>
              <a:buNone/>
            </a:pPr>
            <a:r>
              <a:rPr b="1" i="0" lang="en-US" sz="9501" u="none" cap="none" strike="noStrike">
                <a:solidFill>
                  <a:srgbClr val="FF7628"/>
                </a:solidFill>
                <a:latin typeface="Questrial"/>
                <a:ea typeface="Questrial"/>
                <a:cs typeface="Questrial"/>
                <a:sym typeface="Questrial"/>
              </a:rPr>
              <a:t>Creating A Purpose:</a:t>
            </a:r>
            <a:r>
              <a:rPr b="1" i="0" lang="en-US" sz="9501" u="none" cap="none" strike="noStrike">
                <a:solidFill>
                  <a:srgbClr val="010101"/>
                </a:solidFill>
                <a:latin typeface="Questrial"/>
                <a:ea typeface="Questrial"/>
                <a:cs typeface="Questrial"/>
                <a:sym typeface="Questrial"/>
              </a:rPr>
              <a:t> Outreach Strategic Action Plan</a:t>
            </a:r>
            <a:endParaRPr b="0" i="0" sz="1400" u="none" cap="none" strike="noStrike">
              <a:solidFill>
                <a:srgbClr val="000000"/>
              </a:solidFill>
              <a:latin typeface="Arial"/>
              <a:ea typeface="Arial"/>
              <a:cs typeface="Arial"/>
              <a:sym typeface="Arial"/>
            </a:endParaRPr>
          </a:p>
        </p:txBody>
      </p:sp>
      <p:sp>
        <p:nvSpPr>
          <p:cNvPr id="281" name="Google Shape;281;p10"/>
          <p:cNvSpPr txBox="1"/>
          <p:nvPr/>
        </p:nvSpPr>
        <p:spPr>
          <a:xfrm>
            <a:off x="7420207" y="3321074"/>
            <a:ext cx="6942571" cy="1506655"/>
          </a:xfrm>
          <a:prstGeom prst="rect">
            <a:avLst/>
          </a:prstGeom>
          <a:noFill/>
          <a:ln>
            <a:noFill/>
          </a:ln>
        </p:spPr>
        <p:txBody>
          <a:bodyPr anchorCtr="0" anchor="t" bIns="0" lIns="0" spcFirstLastPara="1" rIns="0" wrap="square" tIns="0">
            <a:spAutoFit/>
          </a:bodyPr>
          <a:lstStyle/>
          <a:p>
            <a:pPr indent="0" lvl="0" marL="0" marR="0" rtl="0" algn="l">
              <a:lnSpc>
                <a:spcPct val="109998"/>
              </a:lnSpc>
              <a:spcBef>
                <a:spcPts val="0"/>
              </a:spcBef>
              <a:spcAft>
                <a:spcPts val="0"/>
              </a:spcAft>
              <a:buClr>
                <a:srgbClr val="000000"/>
              </a:buClr>
              <a:buSzPts val="9301"/>
              <a:buFont typeface="Arial"/>
              <a:buNone/>
            </a:pPr>
            <a:r>
              <a:rPr b="1" i="0" lang="en-US" sz="9301" u="none" cap="none" strike="noStrike">
                <a:solidFill>
                  <a:srgbClr val="2866B0"/>
                </a:solidFill>
                <a:latin typeface="Questrial"/>
                <a:ea typeface="Questrial"/>
                <a:cs typeface="Questrial"/>
                <a:sym typeface="Questrial"/>
              </a:rPr>
              <a:t>for Your NC</a:t>
            </a:r>
            <a:endParaRPr b="0" i="0" sz="1400" u="none" cap="none" strike="noStrike">
              <a:solidFill>
                <a:srgbClr val="000000"/>
              </a:solidFill>
              <a:latin typeface="Arial"/>
              <a:ea typeface="Arial"/>
              <a:cs typeface="Arial"/>
              <a:sym typeface="Arial"/>
            </a:endParaRPr>
          </a:p>
        </p:txBody>
      </p:sp>
      <p:sp>
        <p:nvSpPr>
          <p:cNvPr id="282" name="Google Shape;282;p10"/>
          <p:cNvSpPr/>
          <p:nvPr/>
        </p:nvSpPr>
        <p:spPr>
          <a:xfrm>
            <a:off x="332873" y="8869635"/>
            <a:ext cx="3446077" cy="777330"/>
          </a:xfrm>
          <a:custGeom>
            <a:rect b="b" l="l" r="r" t="t"/>
            <a:pathLst>
              <a:path extrusionOk="0" h="777330" w="3446077">
                <a:moveTo>
                  <a:pt x="0" y="0"/>
                </a:moveTo>
                <a:lnTo>
                  <a:pt x="3446077" y="0"/>
                </a:lnTo>
                <a:lnTo>
                  <a:pt x="3446077" y="777330"/>
                </a:lnTo>
                <a:lnTo>
                  <a:pt x="0" y="77733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66B0"/>
        </a:solidFill>
      </p:bgPr>
    </p:bg>
    <p:spTree>
      <p:nvGrpSpPr>
        <p:cNvPr id="286" name="Shape 286"/>
        <p:cNvGrpSpPr/>
        <p:nvPr/>
      </p:nvGrpSpPr>
      <p:grpSpPr>
        <a:xfrm>
          <a:off x="0" y="0"/>
          <a:ext cx="0" cy="0"/>
          <a:chOff x="0" y="0"/>
          <a:chExt cx="0" cy="0"/>
        </a:xfrm>
      </p:grpSpPr>
      <p:grpSp>
        <p:nvGrpSpPr>
          <p:cNvPr id="287" name="Google Shape;287;p12"/>
          <p:cNvGrpSpPr/>
          <p:nvPr/>
        </p:nvGrpSpPr>
        <p:grpSpPr>
          <a:xfrm>
            <a:off x="1509375" y="4353033"/>
            <a:ext cx="9694899" cy="2935597"/>
            <a:chOff x="0" y="-38100"/>
            <a:chExt cx="812800" cy="246114"/>
          </a:xfrm>
        </p:grpSpPr>
        <p:sp>
          <p:nvSpPr>
            <p:cNvPr id="288" name="Google Shape;288;p12"/>
            <p:cNvSpPr/>
            <p:nvPr/>
          </p:nvSpPr>
          <p:spPr>
            <a:xfrm>
              <a:off x="0" y="0"/>
              <a:ext cx="812800" cy="208014"/>
            </a:xfrm>
            <a:custGeom>
              <a:rect b="b" l="l" r="r" t="t"/>
              <a:pathLst>
                <a:path extrusionOk="0" h="208014" w="812800">
                  <a:moveTo>
                    <a:pt x="0" y="0"/>
                  </a:moveTo>
                  <a:lnTo>
                    <a:pt x="812800" y="0"/>
                  </a:lnTo>
                  <a:lnTo>
                    <a:pt x="812800" y="208014"/>
                  </a:lnTo>
                  <a:lnTo>
                    <a:pt x="0" y="208014"/>
                  </a:lnTo>
                  <a:close/>
                </a:path>
              </a:pathLst>
            </a:custGeom>
            <a:solidFill>
              <a:srgbClr val="000000">
                <a:alpha val="0"/>
              </a:srgbClr>
            </a:solidFill>
            <a:ln cap="sq" cmpd="sng" w="19050">
              <a:solidFill>
                <a:srgbClr val="FAFAFA"/>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12"/>
            <p:cNvSpPr txBox="1"/>
            <p:nvPr/>
          </p:nvSpPr>
          <p:spPr>
            <a:xfrm>
              <a:off x="0" y="-38100"/>
              <a:ext cx="812800" cy="2461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90" name="Google Shape;290;p12"/>
          <p:cNvCxnSpPr/>
          <p:nvPr/>
        </p:nvCxnSpPr>
        <p:spPr>
          <a:xfrm>
            <a:off x="1509285" y="6048199"/>
            <a:ext cx="9695078" cy="0"/>
          </a:xfrm>
          <a:prstGeom prst="straightConnector1">
            <a:avLst/>
          </a:prstGeom>
          <a:noFill/>
          <a:ln cap="flat" cmpd="sng" w="19050">
            <a:solidFill>
              <a:srgbClr val="FAFAFA"/>
            </a:solidFill>
            <a:prstDash val="solid"/>
            <a:round/>
            <a:headEnd len="sm" w="sm" type="none"/>
            <a:tailEnd len="sm" w="sm" type="none"/>
          </a:ln>
        </p:spPr>
      </p:cxnSp>
      <p:cxnSp>
        <p:nvCxnSpPr>
          <p:cNvPr id="291" name="Google Shape;291;p12"/>
          <p:cNvCxnSpPr/>
          <p:nvPr/>
        </p:nvCxnSpPr>
        <p:spPr>
          <a:xfrm rot="10800000">
            <a:off x="4966533" y="4807767"/>
            <a:ext cx="0" cy="2481474"/>
          </a:xfrm>
          <a:prstGeom prst="straightConnector1">
            <a:avLst/>
          </a:prstGeom>
          <a:noFill/>
          <a:ln cap="flat" cmpd="sng" w="19050">
            <a:solidFill>
              <a:srgbClr val="FAFAFA"/>
            </a:solidFill>
            <a:prstDash val="solid"/>
            <a:round/>
            <a:headEnd len="sm" w="sm" type="none"/>
            <a:tailEnd len="sm" w="sm" type="none"/>
          </a:ln>
        </p:spPr>
      </p:cxnSp>
      <p:sp>
        <p:nvSpPr>
          <p:cNvPr id="292" name="Google Shape;292;p12"/>
          <p:cNvSpPr/>
          <p:nvPr/>
        </p:nvSpPr>
        <p:spPr>
          <a:xfrm rot="5400000">
            <a:off x="16506052" y="9260061"/>
            <a:ext cx="2401776" cy="1179054"/>
          </a:xfrm>
          <a:custGeom>
            <a:rect b="b" l="l" r="r" t="t"/>
            <a:pathLst>
              <a:path extrusionOk="0" h="1179054" w="2401776">
                <a:moveTo>
                  <a:pt x="0" y="0"/>
                </a:moveTo>
                <a:lnTo>
                  <a:pt x="2401776" y="0"/>
                </a:lnTo>
                <a:lnTo>
                  <a:pt x="2401776" y="1179054"/>
                </a:lnTo>
                <a:lnTo>
                  <a:pt x="0" y="117905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2"/>
          <p:cNvSpPr/>
          <p:nvPr/>
        </p:nvSpPr>
        <p:spPr>
          <a:xfrm>
            <a:off x="13563600" y="-896136"/>
            <a:ext cx="1938834" cy="1914158"/>
          </a:xfrm>
          <a:custGeom>
            <a:rect b="b" l="l" r="r" t="t"/>
            <a:pathLst>
              <a:path extrusionOk="0" h="1914158" w="1938834">
                <a:moveTo>
                  <a:pt x="0" y="0"/>
                </a:moveTo>
                <a:lnTo>
                  <a:pt x="1938834" y="0"/>
                </a:lnTo>
                <a:lnTo>
                  <a:pt x="1938834" y="1914158"/>
                </a:lnTo>
                <a:lnTo>
                  <a:pt x="0" y="191415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2"/>
          <p:cNvSpPr/>
          <p:nvPr/>
        </p:nvSpPr>
        <p:spPr>
          <a:xfrm rot="-5400000">
            <a:off x="16357633" y="8228669"/>
            <a:ext cx="1441291" cy="1441291"/>
          </a:xfrm>
          <a:custGeom>
            <a:rect b="b" l="l" r="r" t="t"/>
            <a:pathLst>
              <a:path extrusionOk="0" h="1441291" w="1441291">
                <a:moveTo>
                  <a:pt x="0" y="0"/>
                </a:moveTo>
                <a:lnTo>
                  <a:pt x="1441291" y="0"/>
                </a:lnTo>
                <a:lnTo>
                  <a:pt x="1441291" y="1441291"/>
                </a:lnTo>
                <a:lnTo>
                  <a:pt x="0" y="144129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12"/>
          <p:cNvSpPr txBox="1"/>
          <p:nvPr/>
        </p:nvSpPr>
        <p:spPr>
          <a:xfrm>
            <a:off x="1509285" y="3846072"/>
            <a:ext cx="10165923" cy="3397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0" i="0" lang="en-US" sz="2501" u="none" cap="none" strike="noStrike">
                <a:solidFill>
                  <a:srgbClr val="F6F6F6"/>
                </a:solidFill>
                <a:latin typeface="Arial"/>
                <a:ea typeface="Arial"/>
                <a:cs typeface="Arial"/>
                <a:sym typeface="Arial"/>
              </a:rPr>
              <a:t>REACH OUT FOR ANY QUESTIONS &amp; TO SCHEDULE  1:1 TIME</a:t>
            </a:r>
            <a:endParaRPr b="0" i="0" sz="1400" u="none" cap="none" strike="noStrike">
              <a:solidFill>
                <a:srgbClr val="000000"/>
              </a:solidFill>
              <a:latin typeface="Arial"/>
              <a:ea typeface="Arial"/>
              <a:cs typeface="Arial"/>
              <a:sym typeface="Arial"/>
            </a:endParaRPr>
          </a:p>
        </p:txBody>
      </p:sp>
      <p:sp>
        <p:nvSpPr>
          <p:cNvPr id="296" name="Google Shape;296;p12"/>
          <p:cNvSpPr txBox="1"/>
          <p:nvPr/>
        </p:nvSpPr>
        <p:spPr>
          <a:xfrm>
            <a:off x="2031971" y="6477915"/>
            <a:ext cx="2747996" cy="371475"/>
          </a:xfrm>
          <a:prstGeom prst="rect">
            <a:avLst/>
          </a:prstGeom>
          <a:noFill/>
          <a:ln>
            <a:noFill/>
          </a:ln>
        </p:spPr>
        <p:txBody>
          <a:bodyPr anchorCtr="0" anchor="t" bIns="0" lIns="0" spcFirstLastPara="1" rIns="0" wrap="square" tIns="0">
            <a:spAutoFit/>
          </a:bodyPr>
          <a:lstStyle/>
          <a:p>
            <a:pPr indent="0" lvl="1" marL="0" marR="0" rtl="0" algn="l">
              <a:lnSpc>
                <a:spcPct val="120008"/>
              </a:lnSpc>
              <a:spcBef>
                <a:spcPts val="0"/>
              </a:spcBef>
              <a:spcAft>
                <a:spcPts val="0"/>
              </a:spcAft>
              <a:buClr>
                <a:srgbClr val="000000"/>
              </a:buClr>
              <a:buSzPts val="2499"/>
              <a:buFont typeface="Arial"/>
              <a:buNone/>
            </a:pPr>
            <a:r>
              <a:rPr b="1" i="0" lang="en-US" sz="2499" u="none" cap="none" strike="noStrike">
                <a:solidFill>
                  <a:srgbClr val="FFD935"/>
                </a:solidFill>
                <a:latin typeface="Arial"/>
                <a:ea typeface="Arial"/>
                <a:cs typeface="Arial"/>
                <a:sym typeface="Arial"/>
              </a:rPr>
              <a:t>PHONE</a:t>
            </a:r>
            <a:endParaRPr b="0" i="0" sz="1400" u="none" cap="none" strike="noStrike">
              <a:solidFill>
                <a:srgbClr val="000000"/>
              </a:solidFill>
              <a:latin typeface="Arial"/>
              <a:ea typeface="Arial"/>
              <a:cs typeface="Arial"/>
              <a:sym typeface="Arial"/>
            </a:endParaRPr>
          </a:p>
        </p:txBody>
      </p:sp>
      <p:sp>
        <p:nvSpPr>
          <p:cNvPr id="297" name="Google Shape;297;p12"/>
          <p:cNvSpPr txBox="1"/>
          <p:nvPr/>
        </p:nvSpPr>
        <p:spPr>
          <a:xfrm>
            <a:off x="5410994" y="6522365"/>
            <a:ext cx="4769100" cy="3846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000000"/>
              </a:buClr>
              <a:buSzPts val="2499"/>
              <a:buFont typeface="Arial"/>
              <a:buNone/>
            </a:pPr>
            <a:r>
              <a:rPr lang="en-US" sz="2499">
                <a:solidFill>
                  <a:srgbClr val="F6F6F6"/>
                </a:solidFill>
              </a:rPr>
              <a:t>213-935-5099</a:t>
            </a:r>
            <a:endParaRPr b="0" i="0" sz="1400" u="none" cap="none" strike="noStrike">
              <a:solidFill>
                <a:srgbClr val="000000"/>
              </a:solidFill>
              <a:latin typeface="Arial"/>
              <a:ea typeface="Arial"/>
              <a:cs typeface="Arial"/>
              <a:sym typeface="Arial"/>
            </a:endParaRPr>
          </a:p>
        </p:txBody>
      </p:sp>
      <p:sp>
        <p:nvSpPr>
          <p:cNvPr id="298" name="Google Shape;298;p12"/>
          <p:cNvSpPr txBox="1"/>
          <p:nvPr/>
        </p:nvSpPr>
        <p:spPr>
          <a:xfrm>
            <a:off x="2031971" y="5247008"/>
            <a:ext cx="1954941"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2499"/>
              <a:buFont typeface="Arial"/>
              <a:buNone/>
            </a:pPr>
            <a:r>
              <a:rPr b="1" i="0" lang="en-US" sz="2499" u="none" cap="none" strike="noStrike">
                <a:solidFill>
                  <a:srgbClr val="FFD935"/>
                </a:solidFill>
                <a:latin typeface="Arial"/>
                <a:ea typeface="Arial"/>
                <a:cs typeface="Arial"/>
                <a:sym typeface="Arial"/>
              </a:rPr>
              <a:t>EMAIL </a:t>
            </a:r>
            <a:endParaRPr b="0" i="0" sz="1400" u="none" cap="none" strike="noStrike">
              <a:solidFill>
                <a:srgbClr val="000000"/>
              </a:solidFill>
              <a:latin typeface="Arial"/>
              <a:ea typeface="Arial"/>
              <a:cs typeface="Arial"/>
              <a:sym typeface="Arial"/>
            </a:endParaRPr>
          </a:p>
        </p:txBody>
      </p:sp>
      <p:sp>
        <p:nvSpPr>
          <p:cNvPr id="299" name="Google Shape;299;p12"/>
          <p:cNvSpPr txBox="1"/>
          <p:nvPr/>
        </p:nvSpPr>
        <p:spPr>
          <a:xfrm>
            <a:off x="5410994" y="5291458"/>
            <a:ext cx="5779200" cy="38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99"/>
              <a:buFont typeface="Arial"/>
              <a:buNone/>
            </a:pPr>
            <a:r>
              <a:rPr lang="en-US" sz="2499">
                <a:solidFill>
                  <a:schemeClr val="lt1"/>
                </a:solidFill>
              </a:rPr>
              <a:t>alfonso.manzo@lacity.org</a:t>
            </a:r>
            <a:endParaRPr b="0" i="0" sz="1400" u="none" cap="none" strike="noStrike">
              <a:solidFill>
                <a:schemeClr val="lt1"/>
              </a:solidFill>
              <a:latin typeface="Arial"/>
              <a:ea typeface="Arial"/>
              <a:cs typeface="Arial"/>
              <a:sym typeface="Arial"/>
            </a:endParaRPr>
          </a:p>
        </p:txBody>
      </p:sp>
      <p:sp>
        <p:nvSpPr>
          <p:cNvPr id="300" name="Google Shape;300;p12"/>
          <p:cNvSpPr txBox="1"/>
          <p:nvPr/>
        </p:nvSpPr>
        <p:spPr>
          <a:xfrm>
            <a:off x="1290873" y="1018022"/>
            <a:ext cx="14881096" cy="1744067"/>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Clr>
                <a:srgbClr val="000000"/>
              </a:buClr>
              <a:buSzPts val="12336"/>
              <a:buFont typeface="Arial"/>
              <a:buNone/>
            </a:pPr>
            <a:r>
              <a:rPr b="1" i="0" lang="en-US" sz="12336" u="none" cap="none" strike="noStrike">
                <a:solidFill>
                  <a:srgbClr val="F6F6F6"/>
                </a:solidFill>
                <a:latin typeface="Questrial"/>
                <a:ea typeface="Questrial"/>
                <a:cs typeface="Questrial"/>
                <a:sym typeface="Questrial"/>
              </a:rPr>
              <a:t>Thank </a:t>
            </a:r>
            <a:r>
              <a:rPr b="1" i="0" lang="en-US" sz="12336" u="none" cap="none" strike="noStrike">
                <a:solidFill>
                  <a:schemeClr val="lt1"/>
                </a:solidFill>
                <a:latin typeface="Questrial"/>
                <a:ea typeface="Questrial"/>
                <a:cs typeface="Questrial"/>
                <a:sym typeface="Questrial"/>
              </a:rPr>
              <a:t>You</a:t>
            </a:r>
            <a:r>
              <a:rPr b="1" i="0" lang="en-US" sz="12336" u="none" cap="none" strike="noStrike">
                <a:solidFill>
                  <a:srgbClr val="F6F6F6"/>
                </a:solidFill>
                <a:latin typeface="Questrial"/>
                <a:ea typeface="Questrial"/>
                <a:cs typeface="Questrial"/>
                <a:sym typeface="Questrial"/>
              </a:rPr>
              <a:t>!</a:t>
            </a:r>
            <a:endParaRPr b="0" i="0" sz="1400" u="none" cap="none" strike="noStrike">
              <a:solidFill>
                <a:srgbClr val="000000"/>
              </a:solidFill>
              <a:latin typeface="Arial"/>
              <a:ea typeface="Arial"/>
              <a:cs typeface="Arial"/>
              <a:sym typeface="Arial"/>
            </a:endParaRPr>
          </a:p>
        </p:txBody>
      </p:sp>
      <p:sp>
        <p:nvSpPr>
          <p:cNvPr id="301" name="Google Shape;301;p12"/>
          <p:cNvSpPr/>
          <p:nvPr/>
        </p:nvSpPr>
        <p:spPr>
          <a:xfrm>
            <a:off x="332873" y="8869635"/>
            <a:ext cx="3446077" cy="777330"/>
          </a:xfrm>
          <a:custGeom>
            <a:rect b="b" l="l" r="r" t="t"/>
            <a:pathLst>
              <a:path extrusionOk="0" h="777330" w="3446077">
                <a:moveTo>
                  <a:pt x="0" y="0"/>
                </a:moveTo>
                <a:lnTo>
                  <a:pt x="3446077" y="0"/>
                </a:lnTo>
                <a:lnTo>
                  <a:pt x="3446077" y="777330"/>
                </a:lnTo>
                <a:lnTo>
                  <a:pt x="0" y="77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e0fe6c9582_0_0"/>
          <p:cNvSpPr/>
          <p:nvPr/>
        </p:nvSpPr>
        <p:spPr>
          <a:xfrm>
            <a:off x="0" y="8748476"/>
            <a:ext cx="19316997" cy="1765387"/>
          </a:xfrm>
          <a:custGeom>
            <a:rect b="b" l="l" r="r" t="t"/>
            <a:pathLst>
              <a:path extrusionOk="0" h="602521" w="4492325">
                <a:moveTo>
                  <a:pt x="0" y="0"/>
                </a:moveTo>
                <a:lnTo>
                  <a:pt x="4492325" y="0"/>
                </a:lnTo>
                <a:lnTo>
                  <a:pt x="4492325" y="602521"/>
                </a:lnTo>
                <a:lnTo>
                  <a:pt x="0" y="602521"/>
                </a:lnTo>
                <a:close/>
              </a:path>
            </a:pathLst>
          </a:custGeom>
          <a:solidFill>
            <a:srgbClr val="2866B0"/>
          </a:solidFill>
          <a:ln>
            <a:noFill/>
          </a:ln>
        </p:spPr>
      </p:sp>
      <p:sp>
        <p:nvSpPr>
          <p:cNvPr id="106" name="Google Shape;106;g3e0fe6c9582_0_0"/>
          <p:cNvSpPr txBox="1"/>
          <p:nvPr>
            <p:ph type="title"/>
          </p:nvPr>
        </p:nvSpPr>
        <p:spPr>
          <a:xfrm>
            <a:off x="623400" y="731025"/>
            <a:ext cx="17041200" cy="1145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b="1" lang="en-US" sz="5100">
                <a:solidFill>
                  <a:srgbClr val="000000"/>
                </a:solidFill>
                <a:latin typeface="Oswald"/>
                <a:ea typeface="Oswald"/>
                <a:cs typeface="Oswald"/>
                <a:sym typeface="Oswald"/>
              </a:rPr>
              <a:t>Presenter</a:t>
            </a:r>
            <a:endParaRPr b="1" sz="5100">
              <a:solidFill>
                <a:srgbClr val="000000"/>
              </a:solidFill>
              <a:latin typeface="Oswald"/>
              <a:ea typeface="Oswald"/>
              <a:cs typeface="Oswald"/>
              <a:sym typeface="Oswald"/>
            </a:endParaRPr>
          </a:p>
        </p:txBody>
      </p:sp>
      <p:sp>
        <p:nvSpPr>
          <p:cNvPr id="107" name="Google Shape;107;g3e0fe6c9582_0_0"/>
          <p:cNvSpPr txBox="1"/>
          <p:nvPr>
            <p:ph idx="1" type="body"/>
          </p:nvPr>
        </p:nvSpPr>
        <p:spPr>
          <a:xfrm>
            <a:off x="5062325" y="1536325"/>
            <a:ext cx="12976500" cy="7003500"/>
          </a:xfrm>
          <a:prstGeom prst="rect">
            <a:avLst/>
          </a:prstGeom>
          <a:noFill/>
          <a:ln>
            <a:noFill/>
          </a:ln>
        </p:spPr>
        <p:txBody>
          <a:bodyPr anchorCtr="0" anchor="t" bIns="45700" lIns="91425" spcFirstLastPara="1" rIns="91425" wrap="square" tIns="45700">
            <a:normAutofit fontScale="32500"/>
          </a:bodyPr>
          <a:lstStyle/>
          <a:p>
            <a:pPr indent="0" lvl="0" marL="0" rtl="0" algn="l">
              <a:lnSpc>
                <a:spcPct val="100000"/>
              </a:lnSpc>
              <a:spcBef>
                <a:spcPts val="1400"/>
              </a:spcBef>
              <a:spcAft>
                <a:spcPts val="0"/>
              </a:spcAft>
              <a:buClr>
                <a:schemeClr val="dk1"/>
              </a:buClr>
              <a:buSzPts val="358"/>
              <a:buFont typeface="Arial"/>
              <a:buNone/>
            </a:pPr>
            <a:r>
              <a:rPr b="1" lang="en-US" sz="10063">
                <a:solidFill>
                  <a:schemeClr val="dk1"/>
                </a:solidFill>
                <a:latin typeface="Oswald"/>
                <a:ea typeface="Oswald"/>
                <a:cs typeface="Oswald"/>
                <a:sym typeface="Oswald"/>
              </a:rPr>
              <a:t>Alfonso Manzo, MPA</a:t>
            </a:r>
            <a:endParaRPr b="1" sz="10063">
              <a:solidFill>
                <a:schemeClr val="dk1"/>
              </a:solidFill>
              <a:latin typeface="Oswald"/>
              <a:ea typeface="Oswald"/>
              <a:cs typeface="Oswald"/>
              <a:sym typeface="Oswald"/>
            </a:endParaRPr>
          </a:p>
          <a:p>
            <a:pPr indent="0" lvl="0" marL="0" rtl="0" algn="l">
              <a:lnSpc>
                <a:spcPct val="100000"/>
              </a:lnSpc>
              <a:spcBef>
                <a:spcPts val="640"/>
              </a:spcBef>
              <a:spcAft>
                <a:spcPts val="0"/>
              </a:spcAft>
              <a:buClr>
                <a:schemeClr val="dk1"/>
              </a:buClr>
              <a:buSzPts val="358"/>
              <a:buFont typeface="Arial"/>
              <a:buNone/>
            </a:pPr>
            <a:r>
              <a:rPr i="1" lang="en-US" sz="7293" u="sng">
                <a:solidFill>
                  <a:srgbClr val="1155CC"/>
                </a:solidFill>
                <a:latin typeface="Oswald"/>
                <a:ea typeface="Oswald"/>
                <a:cs typeface="Oswald"/>
                <a:sym typeface="Oswald"/>
                <a:hlinkClick r:id="rId3">
                  <a:extLst>
                    <a:ext uri="{A12FA001-AC4F-418D-AE19-62706E023703}">
                      <ahyp:hlinkClr val="tx"/>
                    </a:ext>
                  </a:extLst>
                </a:hlinkClick>
              </a:rPr>
              <a:t>alfonso.manzo@lacity.org</a:t>
            </a:r>
            <a:r>
              <a:rPr i="1" lang="en-US" sz="7293">
                <a:solidFill>
                  <a:schemeClr val="dk1"/>
                </a:solidFill>
                <a:latin typeface="Oswald"/>
                <a:ea typeface="Oswald"/>
                <a:cs typeface="Oswald"/>
                <a:sym typeface="Oswald"/>
              </a:rPr>
              <a:t> | Neighborhood Empowerment Advocate</a:t>
            </a:r>
            <a:endParaRPr i="1" sz="7293">
              <a:solidFill>
                <a:schemeClr val="dk1"/>
              </a:solidFill>
              <a:latin typeface="Oswald"/>
              <a:ea typeface="Oswald"/>
              <a:cs typeface="Oswald"/>
              <a:sym typeface="Oswald"/>
            </a:endParaRPr>
          </a:p>
          <a:p>
            <a:pPr indent="0" lvl="0" marL="0" rtl="0" algn="l">
              <a:lnSpc>
                <a:spcPct val="100000"/>
              </a:lnSpc>
              <a:spcBef>
                <a:spcPts val="640"/>
              </a:spcBef>
              <a:spcAft>
                <a:spcPts val="0"/>
              </a:spcAft>
              <a:buClr>
                <a:schemeClr val="dk1"/>
              </a:buClr>
              <a:buSzPts val="358"/>
              <a:buFont typeface="Arial"/>
              <a:buNone/>
            </a:pPr>
            <a:r>
              <a:t/>
            </a:r>
            <a:endParaRPr i="1" sz="6063">
              <a:solidFill>
                <a:schemeClr val="dk1"/>
              </a:solidFill>
              <a:latin typeface="Oswald"/>
              <a:ea typeface="Oswald"/>
              <a:cs typeface="Oswald"/>
              <a:sym typeface="Oswald"/>
            </a:endParaRPr>
          </a:p>
          <a:p>
            <a:pPr indent="0" lvl="0" marL="0" rtl="0" algn="l">
              <a:lnSpc>
                <a:spcPct val="100000"/>
              </a:lnSpc>
              <a:spcBef>
                <a:spcPts val="640"/>
              </a:spcBef>
              <a:spcAft>
                <a:spcPts val="0"/>
              </a:spcAft>
              <a:buSzPct val="132954"/>
              <a:buNone/>
            </a:pPr>
            <a:r>
              <a:rPr lang="en-US" sz="6480">
                <a:solidFill>
                  <a:schemeClr val="dk1"/>
                </a:solidFill>
                <a:latin typeface="Roboto Condensed"/>
                <a:ea typeface="Roboto Condensed"/>
                <a:cs typeface="Roboto Condensed"/>
                <a:sym typeface="Roboto Condensed"/>
              </a:rPr>
              <a:t>Alfonso Manzo serves as a Neighborhood Empowerment Advocate (NEA) at EmpowerLA. He is responsible for supporting Neighborhood Council Boards with capacity building, training, and organizing skills that empower board members and engage the community. Alfonso currently supports South </a:t>
            </a:r>
            <a:r>
              <a:rPr lang="en-US" sz="6480">
                <a:latin typeface="Roboto Condensed"/>
                <a:ea typeface="Roboto Condensed"/>
                <a:cs typeface="Roboto Condensed"/>
                <a:sym typeface="Roboto Condensed"/>
              </a:rPr>
              <a:t>LA, West LA, and the Harbor Regions. </a:t>
            </a:r>
            <a:endParaRPr sz="6480">
              <a:latin typeface="Roboto Condensed"/>
              <a:ea typeface="Roboto Condensed"/>
              <a:cs typeface="Roboto Condensed"/>
              <a:sym typeface="Roboto Condensed"/>
            </a:endParaRPr>
          </a:p>
          <a:p>
            <a:pPr indent="0" lvl="0" marL="0" rtl="0" algn="l">
              <a:lnSpc>
                <a:spcPct val="100000"/>
              </a:lnSpc>
              <a:spcBef>
                <a:spcPts val="640"/>
              </a:spcBef>
              <a:spcAft>
                <a:spcPts val="0"/>
              </a:spcAft>
              <a:buSzPct val="132954"/>
              <a:buNone/>
            </a:pPr>
            <a:r>
              <a:rPr lang="en-US" sz="6480">
                <a:solidFill>
                  <a:schemeClr val="dk1"/>
                </a:solidFill>
                <a:latin typeface="Roboto Condensed"/>
                <a:ea typeface="Roboto Condensed"/>
                <a:cs typeface="Roboto Condensed"/>
                <a:sym typeface="Roboto Condensed"/>
              </a:rPr>
              <a:t>Alfonso's career in public service began with the City of Downey Parks and Recreation Department. His commitment to serving communities led him to roles at various government agencies, including Los Angeles County, the City of Santa Monica, and the City of West Hollywood. Prior to joining EmpowerLA, he served as a Field Representative for Congresswoman Linda Sánchez, working closely with constituents and local leaders to address key policy issues and community needs.  In 2022, Alfonso joined EmpowerLA as an Election Assistant, and his dedication and expertise led to his promotion to NEA in 2023.</a:t>
            </a:r>
            <a:endParaRPr sz="6480">
              <a:solidFill>
                <a:schemeClr val="dk1"/>
              </a:solidFill>
              <a:latin typeface="Roboto Condensed"/>
              <a:ea typeface="Roboto Condensed"/>
              <a:cs typeface="Roboto Condensed"/>
              <a:sym typeface="Roboto Condensed"/>
            </a:endParaRPr>
          </a:p>
          <a:p>
            <a:pPr indent="0" lvl="0" marL="0" rtl="0" algn="l">
              <a:lnSpc>
                <a:spcPct val="100000"/>
              </a:lnSpc>
              <a:spcBef>
                <a:spcPts val="640"/>
              </a:spcBef>
              <a:spcAft>
                <a:spcPts val="0"/>
              </a:spcAft>
              <a:buClr>
                <a:schemeClr val="dk1"/>
              </a:buClr>
              <a:buSzPts val="358"/>
              <a:buFont typeface="Arial"/>
              <a:buNone/>
            </a:pPr>
            <a:r>
              <a:t/>
            </a:r>
            <a:endParaRPr sz="6480">
              <a:solidFill>
                <a:schemeClr val="dk1"/>
              </a:solidFill>
              <a:latin typeface="Roboto Condensed"/>
              <a:ea typeface="Roboto Condensed"/>
              <a:cs typeface="Roboto Condensed"/>
              <a:sym typeface="Roboto Condensed"/>
            </a:endParaRPr>
          </a:p>
          <a:p>
            <a:pPr indent="0" lvl="0" marL="0" rtl="0" algn="l">
              <a:lnSpc>
                <a:spcPct val="100000"/>
              </a:lnSpc>
              <a:spcBef>
                <a:spcPts val="640"/>
              </a:spcBef>
              <a:spcAft>
                <a:spcPts val="0"/>
              </a:spcAft>
              <a:buClr>
                <a:schemeClr val="dk1"/>
              </a:buClr>
              <a:buSzPts val="358"/>
              <a:buFont typeface="Arial"/>
              <a:buNone/>
            </a:pPr>
            <a:r>
              <a:rPr lang="en-US" sz="6480">
                <a:solidFill>
                  <a:schemeClr val="dk1"/>
                </a:solidFill>
                <a:latin typeface="Roboto Condensed"/>
                <a:ea typeface="Roboto Condensed"/>
                <a:cs typeface="Roboto Condensed"/>
                <a:sym typeface="Roboto Condensed"/>
              </a:rPr>
              <a:t>Born and raised in Downey, California, Alfonso attended Warren High School before pursuing higher education at California State University, Los Angeles, where he earned a Bachelor of Arts in criminal justice with a double minor in business and law. He later continued his academic journey at California State University, Long Beach, obtaining a Master of Policy &amp; Public Administration with an emphasis in employee and employer relations. Alfonso is a dedicated public servant with a strong background in government and community engagement.</a:t>
            </a:r>
            <a:endParaRPr sz="2680">
              <a:solidFill>
                <a:schemeClr val="dk1"/>
              </a:solidFill>
              <a:latin typeface="Roboto Condensed"/>
              <a:ea typeface="Roboto Condensed"/>
              <a:cs typeface="Roboto Condensed"/>
              <a:sym typeface="Roboto Condensed"/>
            </a:endParaRPr>
          </a:p>
        </p:txBody>
      </p:sp>
      <p:sp>
        <p:nvSpPr>
          <p:cNvPr id="108" name="Google Shape;108;g3e0fe6c9582_0_0"/>
          <p:cNvSpPr/>
          <p:nvPr/>
        </p:nvSpPr>
        <p:spPr>
          <a:xfrm>
            <a:off x="749404" y="8900870"/>
            <a:ext cx="5397277" cy="1028643"/>
          </a:xfrm>
          <a:custGeom>
            <a:rect b="b" l="l" r="r" t="t"/>
            <a:pathLst>
              <a:path extrusionOk="0" h="1028643" w="5397277">
                <a:moveTo>
                  <a:pt x="0" y="0"/>
                </a:moveTo>
                <a:lnTo>
                  <a:pt x="5397277" y="0"/>
                </a:lnTo>
                <a:lnTo>
                  <a:pt x="5397277" y="1028643"/>
                </a:lnTo>
                <a:lnTo>
                  <a:pt x="0" y="1028643"/>
                </a:lnTo>
                <a:lnTo>
                  <a:pt x="0" y="0"/>
                </a:lnTo>
                <a:close/>
              </a:path>
            </a:pathLst>
          </a:custGeom>
          <a:blipFill rotWithShape="1">
            <a:blip r:embed="rId4">
              <a:alphaModFix/>
            </a:blip>
            <a:stretch>
              <a:fillRect b="0" l="0" r="0" t="0"/>
            </a:stretch>
          </a:blipFill>
          <a:ln>
            <a:noFill/>
          </a:ln>
        </p:spPr>
      </p:sp>
      <p:pic>
        <p:nvPicPr>
          <p:cNvPr id="109" name="Google Shape;109;g3e0fe6c9582_0_0"/>
          <p:cNvPicPr preferRelativeResize="0"/>
          <p:nvPr/>
        </p:nvPicPr>
        <p:blipFill rotWithShape="1">
          <a:blip r:embed="rId5">
            <a:alphaModFix/>
          </a:blip>
          <a:srcRect b="0" l="0" r="0" t="0"/>
          <a:stretch/>
        </p:blipFill>
        <p:spPr>
          <a:xfrm>
            <a:off x="749393" y="2403105"/>
            <a:ext cx="3646200" cy="5480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66B0"/>
        </a:solidFill>
      </p:bgPr>
    </p:bg>
    <p:spTree>
      <p:nvGrpSpPr>
        <p:cNvPr id="113" name="Shape 113"/>
        <p:cNvGrpSpPr/>
        <p:nvPr/>
      </p:nvGrpSpPr>
      <p:grpSpPr>
        <a:xfrm>
          <a:off x="0" y="0"/>
          <a:ext cx="0" cy="0"/>
          <a:chOff x="0" y="0"/>
          <a:chExt cx="0" cy="0"/>
        </a:xfrm>
      </p:grpSpPr>
      <p:grpSp>
        <p:nvGrpSpPr>
          <p:cNvPr id="114" name="Google Shape;114;p3"/>
          <p:cNvGrpSpPr/>
          <p:nvPr/>
        </p:nvGrpSpPr>
        <p:grpSpPr>
          <a:xfrm>
            <a:off x="805758" y="735278"/>
            <a:ext cx="16676483" cy="8816445"/>
            <a:chOff x="0" y="0"/>
            <a:chExt cx="1695751" cy="896502"/>
          </a:xfrm>
        </p:grpSpPr>
        <p:sp>
          <p:nvSpPr>
            <p:cNvPr id="115" name="Google Shape;115;p3"/>
            <p:cNvSpPr/>
            <p:nvPr/>
          </p:nvSpPr>
          <p:spPr>
            <a:xfrm>
              <a:off x="0" y="0"/>
              <a:ext cx="1695751" cy="896502"/>
            </a:xfrm>
            <a:custGeom>
              <a:rect b="b" l="l" r="r" t="t"/>
              <a:pathLst>
                <a:path extrusionOk="0" h="896502" w="1695751">
                  <a:moveTo>
                    <a:pt x="0" y="0"/>
                  </a:moveTo>
                  <a:lnTo>
                    <a:pt x="1695751" y="0"/>
                  </a:lnTo>
                  <a:lnTo>
                    <a:pt x="1695751" y="896502"/>
                  </a:lnTo>
                  <a:lnTo>
                    <a:pt x="0" y="896502"/>
                  </a:lnTo>
                  <a:close/>
                </a:path>
              </a:pathLst>
            </a:custGeom>
            <a:solidFill>
              <a:srgbClr val="FFFFFF"/>
            </a:solidFill>
            <a:ln cap="sq" cmpd="sng" w="19050">
              <a:solidFill>
                <a:srgbClr val="FAFAFA"/>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3"/>
            <p:cNvSpPr txBox="1"/>
            <p:nvPr/>
          </p:nvSpPr>
          <p:spPr>
            <a:xfrm>
              <a:off x="0" y="9525"/>
              <a:ext cx="1695751" cy="886977"/>
            </a:xfrm>
            <a:prstGeom prst="rect">
              <a:avLst/>
            </a:prstGeom>
            <a:noFill/>
            <a:ln>
              <a:noFill/>
            </a:ln>
          </p:spPr>
          <p:txBody>
            <a:bodyPr anchorCtr="0" anchor="ctr" bIns="50800" lIns="50800" spcFirstLastPara="1" rIns="50800" wrap="square" tIns="50800">
              <a:noAutofit/>
            </a:bodyPr>
            <a:lstStyle/>
            <a:p>
              <a:pPr indent="0" lvl="0" marL="0" marR="0" rtl="0" algn="ctr">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3"/>
          <p:cNvGrpSpPr/>
          <p:nvPr/>
        </p:nvGrpSpPr>
        <p:grpSpPr>
          <a:xfrm>
            <a:off x="1028700" y="5143500"/>
            <a:ext cx="3039749" cy="2675509"/>
            <a:chOff x="0" y="0"/>
            <a:chExt cx="956436" cy="812800"/>
          </a:xfrm>
        </p:grpSpPr>
        <p:sp>
          <p:nvSpPr>
            <p:cNvPr id="118" name="Google Shape;118;p3"/>
            <p:cNvSpPr/>
            <p:nvPr/>
          </p:nvSpPr>
          <p:spPr>
            <a:xfrm>
              <a:off x="0" y="0"/>
              <a:ext cx="956436" cy="812800"/>
            </a:xfrm>
            <a:custGeom>
              <a:rect b="b" l="l" r="r" t="t"/>
              <a:pathLst>
                <a:path extrusionOk="0" h="812800" w="956436">
                  <a:moveTo>
                    <a:pt x="478218" y="0"/>
                  </a:moveTo>
                  <a:cubicBezTo>
                    <a:pt x="214106" y="0"/>
                    <a:pt x="0" y="181951"/>
                    <a:pt x="0" y="406400"/>
                  </a:cubicBezTo>
                  <a:cubicBezTo>
                    <a:pt x="0" y="630849"/>
                    <a:pt x="214106" y="812800"/>
                    <a:pt x="478218" y="812800"/>
                  </a:cubicBezTo>
                  <a:cubicBezTo>
                    <a:pt x="742331" y="812800"/>
                    <a:pt x="956436" y="630849"/>
                    <a:pt x="956436" y="406400"/>
                  </a:cubicBezTo>
                  <a:cubicBezTo>
                    <a:pt x="956436" y="181951"/>
                    <a:pt x="742331" y="0"/>
                    <a:pt x="478218" y="0"/>
                  </a:cubicBezTo>
                  <a:close/>
                </a:path>
              </a:pathLst>
            </a:custGeom>
            <a:solidFill>
              <a:srgbClr val="E2B1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3"/>
            <p:cNvSpPr txBox="1"/>
            <p:nvPr/>
          </p:nvSpPr>
          <p:spPr>
            <a:xfrm>
              <a:off x="89666" y="38100"/>
              <a:ext cx="777104" cy="698500"/>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Community Engagement</a:t>
              </a:r>
              <a:endParaRPr b="0" i="0" sz="1400" u="none" cap="none" strike="noStrike">
                <a:solidFill>
                  <a:srgbClr val="000000"/>
                </a:solidFill>
                <a:latin typeface="Arial"/>
                <a:ea typeface="Arial"/>
                <a:cs typeface="Arial"/>
                <a:sym typeface="Arial"/>
              </a:endParaRPr>
            </a:p>
          </p:txBody>
        </p:sp>
      </p:grpSp>
      <p:cxnSp>
        <p:nvCxnSpPr>
          <p:cNvPr id="120" name="Google Shape;120;p3"/>
          <p:cNvCxnSpPr/>
          <p:nvPr/>
        </p:nvCxnSpPr>
        <p:spPr>
          <a:xfrm>
            <a:off x="3696099" y="6483063"/>
            <a:ext cx="1558088" cy="232636"/>
          </a:xfrm>
          <a:prstGeom prst="straightConnector1">
            <a:avLst/>
          </a:prstGeom>
          <a:noFill/>
          <a:ln cap="flat" cmpd="sng" w="19050">
            <a:solidFill>
              <a:srgbClr val="000000"/>
            </a:solidFill>
            <a:prstDash val="solid"/>
            <a:round/>
            <a:headEnd len="sm" w="sm" type="none"/>
            <a:tailEnd len="sm" w="sm" type="none"/>
          </a:ln>
        </p:spPr>
      </p:cxnSp>
      <p:grpSp>
        <p:nvGrpSpPr>
          <p:cNvPr id="121" name="Google Shape;121;p3"/>
          <p:cNvGrpSpPr/>
          <p:nvPr/>
        </p:nvGrpSpPr>
        <p:grpSpPr>
          <a:xfrm>
            <a:off x="9723461" y="1389245"/>
            <a:ext cx="6762191" cy="3353041"/>
            <a:chOff x="0" y="-38100"/>
            <a:chExt cx="901819" cy="447168"/>
          </a:xfrm>
        </p:grpSpPr>
        <p:sp>
          <p:nvSpPr>
            <p:cNvPr id="122" name="Google Shape;122;p3"/>
            <p:cNvSpPr/>
            <p:nvPr/>
          </p:nvSpPr>
          <p:spPr>
            <a:xfrm>
              <a:off x="0" y="0"/>
              <a:ext cx="901819" cy="409068"/>
            </a:xfrm>
            <a:custGeom>
              <a:rect b="b" l="l" r="r" t="t"/>
              <a:pathLst>
                <a:path extrusionOk="0" h="409068" w="901819">
                  <a:moveTo>
                    <a:pt x="0" y="0"/>
                  </a:moveTo>
                  <a:lnTo>
                    <a:pt x="901819" y="0"/>
                  </a:lnTo>
                  <a:lnTo>
                    <a:pt x="901819" y="409068"/>
                  </a:lnTo>
                  <a:lnTo>
                    <a:pt x="0" y="409068"/>
                  </a:lnTo>
                  <a:close/>
                </a:path>
              </a:pathLst>
            </a:custGeom>
            <a:solidFill>
              <a:srgbClr val="000000">
                <a:alpha val="0"/>
              </a:srgbClr>
            </a:solidFill>
            <a:ln cap="sq" cmpd="sng" w="19050">
              <a:solidFill>
                <a:srgbClr val="01010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3"/>
            <p:cNvSpPr txBox="1"/>
            <p:nvPr/>
          </p:nvSpPr>
          <p:spPr>
            <a:xfrm>
              <a:off x="0" y="-38100"/>
              <a:ext cx="901819" cy="4471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3"/>
          <p:cNvSpPr txBox="1"/>
          <p:nvPr/>
        </p:nvSpPr>
        <p:spPr>
          <a:xfrm>
            <a:off x="10226162" y="1935587"/>
            <a:ext cx="6200718" cy="280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Mission: The division's mission is to connect communities throughout Los Angeles to the Neighborhood Council system through direct public engagement programs, awareness messaging campaigns, strategic community partnerships, civic participation and Neighborhood Council Elections.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25" name="Google Shape;125;p3"/>
          <p:cNvSpPr txBox="1"/>
          <p:nvPr/>
        </p:nvSpPr>
        <p:spPr>
          <a:xfrm>
            <a:off x="1028700" y="887098"/>
            <a:ext cx="10423355" cy="256272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Clr>
                <a:srgbClr val="000000"/>
              </a:buClr>
              <a:buSzPts val="8499"/>
              <a:buFont typeface="Arial"/>
              <a:buNone/>
            </a:pPr>
            <a:r>
              <a:rPr b="1" i="0" lang="en-US" sz="8499" u="none" cap="none" strike="noStrike">
                <a:solidFill>
                  <a:srgbClr val="000000"/>
                </a:solidFill>
                <a:latin typeface="Questrial"/>
                <a:ea typeface="Questrial"/>
                <a:cs typeface="Questrial"/>
                <a:sym typeface="Questrial"/>
              </a:rPr>
              <a:t>Awareness &amp; Engagement</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1028700" y="3364093"/>
            <a:ext cx="8508524" cy="1378194"/>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Clr>
                <a:srgbClr val="000000"/>
              </a:buClr>
              <a:buSzPts val="8499"/>
              <a:buFont typeface="Arial"/>
              <a:buNone/>
            </a:pPr>
            <a:r>
              <a:rPr b="1" i="0" lang="en-US" sz="8499" u="none" cap="none" strike="noStrike">
                <a:solidFill>
                  <a:srgbClr val="FF551C"/>
                </a:solidFill>
                <a:latin typeface="Questrial"/>
                <a:ea typeface="Questrial"/>
                <a:cs typeface="Questrial"/>
                <a:sym typeface="Questrial"/>
              </a:rPr>
              <a:t>Division</a:t>
            </a:r>
            <a:endParaRPr b="0" i="0" sz="1400" u="none" cap="none" strike="noStrike">
              <a:solidFill>
                <a:srgbClr val="000000"/>
              </a:solidFill>
              <a:latin typeface="Arial"/>
              <a:ea typeface="Arial"/>
              <a:cs typeface="Arial"/>
              <a:sym typeface="Arial"/>
            </a:endParaRPr>
          </a:p>
        </p:txBody>
      </p:sp>
      <p:grpSp>
        <p:nvGrpSpPr>
          <p:cNvPr id="127" name="Google Shape;127;p3"/>
          <p:cNvGrpSpPr/>
          <p:nvPr/>
        </p:nvGrpSpPr>
        <p:grpSpPr>
          <a:xfrm>
            <a:off x="5254187" y="5357776"/>
            <a:ext cx="3191947" cy="2715846"/>
            <a:chOff x="0" y="0"/>
            <a:chExt cx="1135981" cy="966542"/>
          </a:xfrm>
        </p:grpSpPr>
        <p:sp>
          <p:nvSpPr>
            <p:cNvPr id="128" name="Google Shape;128;p3"/>
            <p:cNvSpPr/>
            <p:nvPr/>
          </p:nvSpPr>
          <p:spPr>
            <a:xfrm>
              <a:off x="0" y="0"/>
              <a:ext cx="1135981" cy="966542"/>
            </a:xfrm>
            <a:custGeom>
              <a:rect b="b" l="l" r="r" t="t"/>
              <a:pathLst>
                <a:path extrusionOk="0" h="966542" w="1135981">
                  <a:moveTo>
                    <a:pt x="567991" y="0"/>
                  </a:moveTo>
                  <a:cubicBezTo>
                    <a:pt x="254298" y="0"/>
                    <a:pt x="0" y="216368"/>
                    <a:pt x="0" y="483271"/>
                  </a:cubicBezTo>
                  <a:cubicBezTo>
                    <a:pt x="0" y="750174"/>
                    <a:pt x="254298" y="966542"/>
                    <a:pt x="567991" y="966542"/>
                  </a:cubicBezTo>
                  <a:cubicBezTo>
                    <a:pt x="881683" y="966542"/>
                    <a:pt x="1135981" y="750174"/>
                    <a:pt x="1135981" y="483271"/>
                  </a:cubicBezTo>
                  <a:cubicBezTo>
                    <a:pt x="1135981" y="216368"/>
                    <a:pt x="881683" y="0"/>
                    <a:pt x="567991" y="0"/>
                  </a:cubicBezTo>
                  <a:close/>
                </a:path>
              </a:pathLst>
            </a:custGeom>
            <a:solidFill>
              <a:srgbClr val="E2B1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3"/>
            <p:cNvSpPr txBox="1"/>
            <p:nvPr/>
          </p:nvSpPr>
          <p:spPr>
            <a:xfrm>
              <a:off x="106498" y="52513"/>
              <a:ext cx="922985" cy="823415"/>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Strengthening Neighborhood Council Leaders</a:t>
              </a:r>
              <a:endParaRPr b="0" i="0" sz="1400" u="none" cap="none" strike="noStrike">
                <a:solidFill>
                  <a:srgbClr val="000000"/>
                </a:solidFill>
                <a:latin typeface="Arial"/>
                <a:ea typeface="Arial"/>
                <a:cs typeface="Arial"/>
                <a:sym typeface="Arial"/>
              </a:endParaRPr>
            </a:p>
          </p:txBody>
        </p:sp>
      </p:grpSp>
      <p:grpSp>
        <p:nvGrpSpPr>
          <p:cNvPr id="130" name="Google Shape;130;p3"/>
          <p:cNvGrpSpPr/>
          <p:nvPr/>
        </p:nvGrpSpPr>
        <p:grpSpPr>
          <a:xfrm>
            <a:off x="9912609" y="6285427"/>
            <a:ext cx="3191947" cy="2715846"/>
            <a:chOff x="0" y="0"/>
            <a:chExt cx="1135981" cy="966542"/>
          </a:xfrm>
        </p:grpSpPr>
        <p:sp>
          <p:nvSpPr>
            <p:cNvPr id="131" name="Google Shape;131;p3"/>
            <p:cNvSpPr/>
            <p:nvPr/>
          </p:nvSpPr>
          <p:spPr>
            <a:xfrm>
              <a:off x="0" y="0"/>
              <a:ext cx="1135981" cy="966542"/>
            </a:xfrm>
            <a:custGeom>
              <a:rect b="b" l="l" r="r" t="t"/>
              <a:pathLst>
                <a:path extrusionOk="0" h="966542" w="1135981">
                  <a:moveTo>
                    <a:pt x="567991" y="0"/>
                  </a:moveTo>
                  <a:cubicBezTo>
                    <a:pt x="254298" y="0"/>
                    <a:pt x="0" y="216368"/>
                    <a:pt x="0" y="483271"/>
                  </a:cubicBezTo>
                  <a:cubicBezTo>
                    <a:pt x="0" y="750174"/>
                    <a:pt x="254298" y="966542"/>
                    <a:pt x="567991" y="966542"/>
                  </a:cubicBezTo>
                  <a:cubicBezTo>
                    <a:pt x="881683" y="966542"/>
                    <a:pt x="1135981" y="750174"/>
                    <a:pt x="1135981" y="483271"/>
                  </a:cubicBezTo>
                  <a:cubicBezTo>
                    <a:pt x="1135981" y="216368"/>
                    <a:pt x="881683" y="0"/>
                    <a:pt x="567991" y="0"/>
                  </a:cubicBezTo>
                  <a:close/>
                </a:path>
              </a:pathLst>
            </a:custGeom>
            <a:solidFill>
              <a:srgbClr val="E2B1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3"/>
            <p:cNvSpPr txBox="1"/>
            <p:nvPr/>
          </p:nvSpPr>
          <p:spPr>
            <a:xfrm>
              <a:off x="106498" y="52513"/>
              <a:ext cx="953240" cy="877188"/>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City-wide Communication and Advertising</a:t>
              </a:r>
              <a:endParaRPr b="0" i="0" sz="1400" u="none" cap="none" strike="noStrike">
                <a:solidFill>
                  <a:srgbClr val="000000"/>
                </a:solidFill>
                <a:latin typeface="Arial"/>
                <a:ea typeface="Arial"/>
                <a:cs typeface="Arial"/>
                <a:sym typeface="Arial"/>
              </a:endParaRPr>
            </a:p>
          </p:txBody>
        </p:sp>
      </p:grpSp>
      <p:grpSp>
        <p:nvGrpSpPr>
          <p:cNvPr id="133" name="Google Shape;133;p3"/>
          <p:cNvGrpSpPr/>
          <p:nvPr/>
        </p:nvGrpSpPr>
        <p:grpSpPr>
          <a:xfrm>
            <a:off x="14571032" y="6971005"/>
            <a:ext cx="2688268" cy="2287295"/>
            <a:chOff x="0" y="0"/>
            <a:chExt cx="1135981" cy="966542"/>
          </a:xfrm>
        </p:grpSpPr>
        <p:sp>
          <p:nvSpPr>
            <p:cNvPr id="134" name="Google Shape;134;p3"/>
            <p:cNvSpPr/>
            <p:nvPr/>
          </p:nvSpPr>
          <p:spPr>
            <a:xfrm>
              <a:off x="0" y="0"/>
              <a:ext cx="1135981" cy="966542"/>
            </a:xfrm>
            <a:custGeom>
              <a:rect b="b" l="l" r="r" t="t"/>
              <a:pathLst>
                <a:path extrusionOk="0" h="966542" w="1135981">
                  <a:moveTo>
                    <a:pt x="567991" y="0"/>
                  </a:moveTo>
                  <a:cubicBezTo>
                    <a:pt x="254298" y="0"/>
                    <a:pt x="0" y="216368"/>
                    <a:pt x="0" y="483271"/>
                  </a:cubicBezTo>
                  <a:cubicBezTo>
                    <a:pt x="0" y="750174"/>
                    <a:pt x="254298" y="966542"/>
                    <a:pt x="567991" y="966542"/>
                  </a:cubicBezTo>
                  <a:cubicBezTo>
                    <a:pt x="881683" y="966542"/>
                    <a:pt x="1135981" y="750174"/>
                    <a:pt x="1135981" y="483271"/>
                  </a:cubicBezTo>
                  <a:cubicBezTo>
                    <a:pt x="1135981" y="216368"/>
                    <a:pt x="881683" y="0"/>
                    <a:pt x="567991" y="0"/>
                  </a:cubicBezTo>
                  <a:close/>
                </a:path>
              </a:pathLst>
            </a:custGeom>
            <a:solidFill>
              <a:srgbClr val="E2B1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3"/>
            <p:cNvSpPr txBox="1"/>
            <p:nvPr/>
          </p:nvSpPr>
          <p:spPr>
            <a:xfrm>
              <a:off x="106498" y="52513"/>
              <a:ext cx="922985" cy="823415"/>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Community-based Partnerships</a:t>
              </a:r>
              <a:endParaRPr b="0" i="0" sz="1400" u="none" cap="none" strike="noStrike">
                <a:solidFill>
                  <a:srgbClr val="000000"/>
                </a:solidFill>
                <a:latin typeface="Arial"/>
                <a:ea typeface="Arial"/>
                <a:cs typeface="Arial"/>
                <a:sym typeface="Arial"/>
              </a:endParaRPr>
            </a:p>
          </p:txBody>
        </p:sp>
      </p:grpSp>
      <p:cxnSp>
        <p:nvCxnSpPr>
          <p:cNvPr id="136" name="Google Shape;136;p3"/>
          <p:cNvCxnSpPr/>
          <p:nvPr/>
        </p:nvCxnSpPr>
        <p:spPr>
          <a:xfrm>
            <a:off x="8446134" y="6715699"/>
            <a:ext cx="1466475" cy="927651"/>
          </a:xfrm>
          <a:prstGeom prst="straightConnector1">
            <a:avLst/>
          </a:prstGeom>
          <a:noFill/>
          <a:ln cap="flat" cmpd="sng" w="19050">
            <a:solidFill>
              <a:srgbClr val="000000"/>
            </a:solidFill>
            <a:prstDash val="solid"/>
            <a:round/>
            <a:headEnd len="sm" w="sm" type="none"/>
            <a:tailEnd len="sm" w="sm" type="none"/>
          </a:ln>
        </p:spPr>
      </p:cxnSp>
      <p:cxnSp>
        <p:nvCxnSpPr>
          <p:cNvPr id="137" name="Google Shape;137;p3"/>
          <p:cNvCxnSpPr/>
          <p:nvPr/>
        </p:nvCxnSpPr>
        <p:spPr>
          <a:xfrm>
            <a:off x="13104557" y="7643350"/>
            <a:ext cx="1466475" cy="471303"/>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41" name="Shape 141"/>
        <p:cNvGrpSpPr/>
        <p:nvPr/>
      </p:nvGrpSpPr>
      <p:grpSpPr>
        <a:xfrm>
          <a:off x="0" y="0"/>
          <a:ext cx="0" cy="0"/>
          <a:chOff x="0" y="0"/>
          <a:chExt cx="0" cy="0"/>
        </a:xfrm>
      </p:grpSpPr>
      <p:grpSp>
        <p:nvGrpSpPr>
          <p:cNvPr id="142" name="Google Shape;142;p4"/>
          <p:cNvGrpSpPr/>
          <p:nvPr/>
        </p:nvGrpSpPr>
        <p:grpSpPr>
          <a:xfrm>
            <a:off x="859833" y="3191605"/>
            <a:ext cx="15422166" cy="652761"/>
            <a:chOff x="0" y="0"/>
            <a:chExt cx="1766754" cy="74780"/>
          </a:xfrm>
        </p:grpSpPr>
        <p:sp>
          <p:nvSpPr>
            <p:cNvPr id="143" name="Google Shape;143;p4"/>
            <p:cNvSpPr/>
            <p:nvPr/>
          </p:nvSpPr>
          <p:spPr>
            <a:xfrm>
              <a:off x="0" y="0"/>
              <a:ext cx="1766754" cy="74780"/>
            </a:xfrm>
            <a:custGeom>
              <a:rect b="b" l="l" r="r" t="t"/>
              <a:pathLst>
                <a:path extrusionOk="0" h="74780" w="1766754">
                  <a:moveTo>
                    <a:pt x="0" y="0"/>
                  </a:moveTo>
                  <a:lnTo>
                    <a:pt x="1766754" y="0"/>
                  </a:lnTo>
                  <a:lnTo>
                    <a:pt x="1766754" y="74780"/>
                  </a:lnTo>
                  <a:lnTo>
                    <a:pt x="0" y="74780"/>
                  </a:lnTo>
                  <a:close/>
                </a:path>
              </a:pathLst>
            </a:custGeom>
            <a:solidFill>
              <a:srgbClr val="0E4B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4"/>
            <p:cNvSpPr txBox="1"/>
            <p:nvPr/>
          </p:nvSpPr>
          <p:spPr>
            <a:xfrm>
              <a:off x="0" y="9525"/>
              <a:ext cx="1766754" cy="65255"/>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4"/>
          <p:cNvGrpSpPr/>
          <p:nvPr/>
        </p:nvGrpSpPr>
        <p:grpSpPr>
          <a:xfrm>
            <a:off x="9310832" y="7358814"/>
            <a:ext cx="6971167" cy="652761"/>
            <a:chOff x="0" y="0"/>
            <a:chExt cx="798613" cy="74780"/>
          </a:xfrm>
        </p:grpSpPr>
        <p:sp>
          <p:nvSpPr>
            <p:cNvPr id="146" name="Google Shape;146;p4"/>
            <p:cNvSpPr/>
            <p:nvPr/>
          </p:nvSpPr>
          <p:spPr>
            <a:xfrm>
              <a:off x="0" y="0"/>
              <a:ext cx="798613" cy="74780"/>
            </a:xfrm>
            <a:custGeom>
              <a:rect b="b" l="l" r="r" t="t"/>
              <a:pathLst>
                <a:path extrusionOk="0" h="74780" w="798613">
                  <a:moveTo>
                    <a:pt x="0" y="0"/>
                  </a:moveTo>
                  <a:lnTo>
                    <a:pt x="798613" y="0"/>
                  </a:lnTo>
                  <a:lnTo>
                    <a:pt x="798613" y="74780"/>
                  </a:lnTo>
                  <a:lnTo>
                    <a:pt x="0" y="74780"/>
                  </a:lnTo>
                  <a:close/>
                </a:path>
              </a:pathLst>
            </a:custGeom>
            <a:solidFill>
              <a:srgbClr val="E2B1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4"/>
            <p:cNvSpPr txBox="1"/>
            <p:nvPr/>
          </p:nvSpPr>
          <p:spPr>
            <a:xfrm>
              <a:off x="0" y="9525"/>
              <a:ext cx="798613" cy="65255"/>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4"/>
          <p:cNvSpPr txBox="1"/>
          <p:nvPr/>
        </p:nvSpPr>
        <p:spPr>
          <a:xfrm>
            <a:off x="1149592" y="4149166"/>
            <a:ext cx="8161240" cy="6105525"/>
          </a:xfrm>
          <a:prstGeom prst="rect">
            <a:avLst/>
          </a:prstGeom>
          <a:noFill/>
          <a:ln>
            <a:noFill/>
          </a:ln>
        </p:spPr>
        <p:txBody>
          <a:bodyPr anchorCtr="0" anchor="t" bIns="0" lIns="0" spcFirstLastPara="1" rIns="0" wrap="square" tIns="0">
            <a:spAutoFit/>
          </a:bodyPr>
          <a:lstStyle/>
          <a:p>
            <a:pPr indent="0" lvl="0" marL="0" marR="0" rtl="0" algn="l">
              <a:lnSpc>
                <a:spcPct val="120078"/>
              </a:lnSpc>
              <a:spcBef>
                <a:spcPts val="0"/>
              </a:spcBef>
              <a:spcAft>
                <a:spcPts val="0"/>
              </a:spcAft>
              <a:buClr>
                <a:srgbClr val="000000"/>
              </a:buClr>
              <a:buSzPts val="2037"/>
              <a:buFont typeface="Arial"/>
              <a:buNone/>
            </a:pPr>
            <a:r>
              <a:rPr b="1" i="0" lang="en-US" sz="2037" u="none" cap="none" strike="noStrike">
                <a:solidFill>
                  <a:srgbClr val="010101"/>
                </a:solidFill>
                <a:latin typeface="Arial"/>
                <a:ea typeface="Arial"/>
                <a:cs typeface="Arial"/>
                <a:sym typeface="Arial"/>
              </a:rPr>
              <a:t>INCREASE AWARENESS OF NEIGHBORHOOD COUNCIL SYSTEM </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General Awareness </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NC Election Awareness</a:t>
            </a:r>
            <a:endParaRPr b="0" i="0" sz="1400" u="none" cap="none" strike="noStrike">
              <a:solidFill>
                <a:srgbClr val="000000"/>
              </a:solidFill>
              <a:latin typeface="Arial"/>
              <a:ea typeface="Arial"/>
              <a:cs typeface="Arial"/>
              <a:sym typeface="Arial"/>
            </a:endParaRPr>
          </a:p>
          <a:p>
            <a:pPr indent="0" lvl="0" marL="0" marR="0" rtl="0" algn="l">
              <a:lnSpc>
                <a:spcPct val="120019"/>
              </a:lnSpc>
              <a:spcBef>
                <a:spcPts val="0"/>
              </a:spcBef>
              <a:spcAft>
                <a:spcPts val="0"/>
              </a:spcAft>
              <a:buClr>
                <a:srgbClr val="000000"/>
              </a:buClr>
              <a:buSzPts val="2037"/>
              <a:buFont typeface="Arial"/>
              <a:buNone/>
            </a:pPr>
            <a:r>
              <a:t/>
            </a:r>
            <a:endParaRPr b="0" i="0" sz="2037" u="none" cap="none" strike="noStrike">
              <a:solidFill>
                <a:srgbClr val="010101"/>
              </a:solidFill>
              <a:latin typeface="Arial"/>
              <a:ea typeface="Arial"/>
              <a:cs typeface="Arial"/>
              <a:sym typeface="Arial"/>
            </a:endParaRPr>
          </a:p>
          <a:p>
            <a:pPr indent="0" lvl="0" marL="0" marR="0" rtl="0" algn="l">
              <a:lnSpc>
                <a:spcPct val="120078"/>
              </a:lnSpc>
              <a:spcBef>
                <a:spcPts val="0"/>
              </a:spcBef>
              <a:spcAft>
                <a:spcPts val="0"/>
              </a:spcAft>
              <a:buClr>
                <a:srgbClr val="000000"/>
              </a:buClr>
              <a:buSzPts val="2037"/>
              <a:buFont typeface="Arial"/>
              <a:buNone/>
            </a:pPr>
            <a:r>
              <a:rPr b="1" i="0" lang="en-US" sz="2037" u="none" cap="none" strike="noStrike">
                <a:solidFill>
                  <a:srgbClr val="010101"/>
                </a:solidFill>
                <a:latin typeface="Arial"/>
                <a:ea typeface="Arial"/>
                <a:cs typeface="Arial"/>
                <a:sym typeface="Arial"/>
              </a:rPr>
              <a:t>COMMUNICATIONS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LANGUAGE ACCESS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NEWSLETTERS/MONTHLY UPDATES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SOCIAL MEDIA</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TEMPLATES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FLYERS/POSTCARDS</a:t>
            </a:r>
            <a:endParaRPr b="0" i="0" sz="1400" u="none" cap="none" strike="noStrike">
              <a:solidFill>
                <a:srgbClr val="000000"/>
              </a:solidFill>
              <a:latin typeface="Arial"/>
              <a:ea typeface="Arial"/>
              <a:cs typeface="Arial"/>
              <a:sym typeface="Arial"/>
            </a:endParaRPr>
          </a:p>
          <a:p>
            <a:pPr indent="0" lvl="0" marL="0" marR="0" rtl="0" algn="l">
              <a:lnSpc>
                <a:spcPct val="120019"/>
              </a:lnSpc>
              <a:spcBef>
                <a:spcPts val="0"/>
              </a:spcBef>
              <a:spcAft>
                <a:spcPts val="0"/>
              </a:spcAft>
              <a:buClr>
                <a:srgbClr val="000000"/>
              </a:buClr>
              <a:buSzPts val="2037"/>
              <a:buFont typeface="Arial"/>
              <a:buNone/>
            </a:pPr>
            <a:r>
              <a:t/>
            </a:r>
            <a:endParaRPr b="0" i="0" sz="2037" u="none" cap="none" strike="noStrike">
              <a:solidFill>
                <a:srgbClr val="010101"/>
              </a:solidFill>
              <a:latin typeface="Arial"/>
              <a:ea typeface="Arial"/>
              <a:cs typeface="Arial"/>
              <a:sym typeface="Arial"/>
            </a:endParaRPr>
          </a:p>
          <a:p>
            <a:pPr indent="0" lvl="0" marL="0" marR="0" rtl="0" algn="l">
              <a:lnSpc>
                <a:spcPct val="120019"/>
              </a:lnSpc>
              <a:spcBef>
                <a:spcPts val="0"/>
              </a:spcBef>
              <a:spcAft>
                <a:spcPts val="0"/>
              </a:spcAft>
              <a:buClr>
                <a:srgbClr val="000000"/>
              </a:buClr>
              <a:buSzPts val="2037"/>
              <a:buFont typeface="Arial"/>
              <a:buNone/>
            </a:pPr>
            <a:r>
              <a:t/>
            </a:r>
            <a:endParaRPr b="0" i="0" sz="2037" u="none" cap="none" strike="noStrike">
              <a:solidFill>
                <a:srgbClr val="010101"/>
              </a:solidFill>
              <a:latin typeface="Arial"/>
              <a:ea typeface="Arial"/>
              <a:cs typeface="Arial"/>
              <a:sym typeface="Arial"/>
            </a:endParaRPr>
          </a:p>
          <a:p>
            <a:pPr indent="0" lvl="0" marL="0" marR="0" rtl="0" algn="l">
              <a:lnSpc>
                <a:spcPct val="120078"/>
              </a:lnSpc>
              <a:spcBef>
                <a:spcPts val="0"/>
              </a:spcBef>
              <a:spcAft>
                <a:spcPts val="0"/>
              </a:spcAft>
              <a:buClr>
                <a:srgbClr val="000000"/>
              </a:buClr>
              <a:buSzPts val="2037"/>
              <a:buFont typeface="Arial"/>
              <a:buNone/>
            </a:pPr>
            <a:r>
              <a:rPr b="1" i="0" lang="en-US" sz="2037" u="none" cap="none" strike="noStrike">
                <a:solidFill>
                  <a:srgbClr val="010101"/>
                </a:solidFill>
                <a:latin typeface="Arial"/>
                <a:ea typeface="Arial"/>
                <a:cs typeface="Arial"/>
                <a:sym typeface="Arial"/>
              </a:rPr>
              <a:t>CIVIC ENGAGEMENT</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EVENTS: TABLING &amp; BOOTHS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CANVASSING</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PROMOTIONAL SWAG DISTRIBUTION</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SIGNAGE/ADS</a:t>
            </a:r>
            <a:endParaRPr b="0" i="0" sz="1400" u="none" cap="none" strike="noStrike">
              <a:solidFill>
                <a:srgbClr val="000000"/>
              </a:solidFill>
              <a:latin typeface="Arial"/>
              <a:ea typeface="Arial"/>
              <a:cs typeface="Arial"/>
              <a:sym typeface="Arial"/>
            </a:endParaRPr>
          </a:p>
          <a:p>
            <a:pPr indent="0" lvl="0" marL="0" marR="0" rtl="0" algn="l">
              <a:lnSpc>
                <a:spcPct val="120019"/>
              </a:lnSpc>
              <a:spcBef>
                <a:spcPts val="0"/>
              </a:spcBef>
              <a:spcAft>
                <a:spcPts val="0"/>
              </a:spcAft>
              <a:buClr>
                <a:srgbClr val="000000"/>
              </a:buClr>
              <a:buSzPts val="2037"/>
              <a:buFont typeface="Arial"/>
              <a:buNone/>
            </a:pPr>
            <a:r>
              <a:t/>
            </a:r>
            <a:endParaRPr b="0" i="0" sz="2037" u="none" cap="none" strike="noStrike">
              <a:solidFill>
                <a:srgbClr val="010101"/>
              </a:solidFill>
              <a:latin typeface="Arial"/>
              <a:ea typeface="Arial"/>
              <a:cs typeface="Arial"/>
              <a:sym typeface="Arial"/>
            </a:endParaRPr>
          </a:p>
          <a:p>
            <a:pPr indent="0" lvl="0" marL="0" marR="0" rtl="0" algn="l">
              <a:lnSpc>
                <a:spcPct val="120019"/>
              </a:lnSpc>
              <a:spcBef>
                <a:spcPts val="0"/>
              </a:spcBef>
              <a:spcAft>
                <a:spcPts val="0"/>
              </a:spcAft>
              <a:buClr>
                <a:srgbClr val="000000"/>
              </a:buClr>
              <a:buSzPts val="2037"/>
              <a:buFont typeface="Arial"/>
              <a:buNone/>
            </a:pPr>
            <a:r>
              <a:t/>
            </a:r>
            <a:endParaRPr b="0" i="0" sz="2037" u="none" cap="none" strike="noStrike">
              <a:solidFill>
                <a:srgbClr val="010101"/>
              </a:solidFill>
              <a:latin typeface="Arial"/>
              <a:ea typeface="Arial"/>
              <a:cs typeface="Arial"/>
              <a:sym typeface="Arial"/>
            </a:endParaRPr>
          </a:p>
        </p:txBody>
      </p:sp>
      <p:sp>
        <p:nvSpPr>
          <p:cNvPr id="149" name="Google Shape;149;p4"/>
          <p:cNvSpPr txBox="1"/>
          <p:nvPr/>
        </p:nvSpPr>
        <p:spPr>
          <a:xfrm>
            <a:off x="660128" y="452598"/>
            <a:ext cx="16792465" cy="130175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8000"/>
              <a:buFont typeface="Arial"/>
              <a:buNone/>
            </a:pPr>
            <a:r>
              <a:rPr b="1" i="0" lang="en-US" sz="8000" u="none" cap="none" strike="noStrike">
                <a:solidFill>
                  <a:srgbClr val="2D2D2D"/>
                </a:solidFill>
                <a:latin typeface="Questrial"/>
                <a:ea typeface="Questrial"/>
                <a:cs typeface="Questrial"/>
                <a:sym typeface="Questrial"/>
              </a:rPr>
              <a:t>Awareness &amp; Engagement</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660128" y="1575284"/>
            <a:ext cx="15821576" cy="130175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8000"/>
              <a:buFont typeface="Arial"/>
              <a:buNone/>
            </a:pPr>
            <a:r>
              <a:rPr b="1" i="0" lang="en-US" sz="8000" u="none" cap="none" strike="noStrike">
                <a:solidFill>
                  <a:srgbClr val="FF551C"/>
                </a:solidFill>
                <a:latin typeface="Questrial"/>
                <a:ea typeface="Questrial"/>
                <a:cs typeface="Questrial"/>
                <a:sym typeface="Questrial"/>
              </a:rPr>
              <a:t>Strategic Action Plan</a:t>
            </a:r>
            <a:endParaRPr b="0" i="0" sz="1400" u="none" cap="none" strike="noStrike">
              <a:solidFill>
                <a:srgbClr val="000000"/>
              </a:solidFill>
              <a:latin typeface="Arial"/>
              <a:ea typeface="Arial"/>
              <a:cs typeface="Arial"/>
              <a:sym typeface="Arial"/>
            </a:endParaRPr>
          </a:p>
        </p:txBody>
      </p:sp>
      <p:sp>
        <p:nvSpPr>
          <p:cNvPr id="151" name="Google Shape;151;p4"/>
          <p:cNvSpPr txBox="1"/>
          <p:nvPr/>
        </p:nvSpPr>
        <p:spPr>
          <a:xfrm>
            <a:off x="859833" y="3289385"/>
            <a:ext cx="15422166" cy="457200"/>
          </a:xfrm>
          <a:prstGeom prst="rect">
            <a:avLst/>
          </a:prstGeom>
          <a:noFill/>
          <a:ln>
            <a:noFill/>
          </a:ln>
        </p:spPr>
        <p:txBody>
          <a:bodyPr anchorCtr="0" anchor="t" bIns="0" lIns="0" spcFirstLastPara="1" rIns="0" wrap="square" tIns="0">
            <a:spAutoFit/>
          </a:bodyPr>
          <a:lstStyle/>
          <a:p>
            <a:pPr indent="0" lvl="0" marL="0" marR="0" rtl="0" algn="ctr">
              <a:lnSpc>
                <a:spcPct val="120013"/>
              </a:lnSpc>
              <a:spcBef>
                <a:spcPts val="0"/>
              </a:spcBef>
              <a:spcAft>
                <a:spcPts val="0"/>
              </a:spcAft>
              <a:buClr>
                <a:srgbClr val="000000"/>
              </a:buClr>
              <a:buSzPts val="3038"/>
              <a:buFont typeface="Arial"/>
              <a:buNone/>
            </a:pPr>
            <a:r>
              <a:rPr b="1" i="0" lang="en-US" sz="3038" u="none" cap="none" strike="noStrike">
                <a:solidFill>
                  <a:srgbClr val="F6F6F6"/>
                </a:solidFill>
                <a:latin typeface="Arial"/>
                <a:ea typeface="Arial"/>
                <a:cs typeface="Arial"/>
                <a:sym typeface="Arial"/>
              </a:rPr>
              <a:t>DEPARTMENT LED</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9310832" y="7518507"/>
            <a:ext cx="6971167" cy="457200"/>
          </a:xfrm>
          <a:prstGeom prst="rect">
            <a:avLst/>
          </a:prstGeom>
          <a:noFill/>
          <a:ln>
            <a:noFill/>
          </a:ln>
        </p:spPr>
        <p:txBody>
          <a:bodyPr anchorCtr="0" anchor="t" bIns="0" lIns="0" spcFirstLastPara="1" rIns="0" wrap="square" tIns="0">
            <a:spAutoFit/>
          </a:bodyPr>
          <a:lstStyle/>
          <a:p>
            <a:pPr indent="0" lvl="0" marL="0" marR="0" rtl="0" algn="ctr">
              <a:lnSpc>
                <a:spcPct val="120013"/>
              </a:lnSpc>
              <a:spcBef>
                <a:spcPts val="0"/>
              </a:spcBef>
              <a:spcAft>
                <a:spcPts val="0"/>
              </a:spcAft>
              <a:buClr>
                <a:srgbClr val="000000"/>
              </a:buClr>
              <a:buSzPts val="3038"/>
              <a:buFont typeface="Arial"/>
              <a:buNone/>
            </a:pPr>
            <a:r>
              <a:rPr b="1" i="0" lang="en-US" sz="3038" u="none" cap="none" strike="noStrike">
                <a:solidFill>
                  <a:srgbClr val="2866B0"/>
                </a:solidFill>
                <a:latin typeface="Arial"/>
                <a:ea typeface="Arial"/>
                <a:cs typeface="Arial"/>
                <a:sym typeface="Arial"/>
              </a:rPr>
              <a:t>DEPARTMENT TO NC</a:t>
            </a:r>
            <a:endParaRPr b="0" i="0" sz="1400" u="none" cap="none" strike="noStrike">
              <a:solidFill>
                <a:srgbClr val="000000"/>
              </a:solidFill>
              <a:latin typeface="Arial"/>
              <a:ea typeface="Arial"/>
              <a:cs typeface="Arial"/>
              <a:sym typeface="Arial"/>
            </a:endParaRPr>
          </a:p>
        </p:txBody>
      </p:sp>
      <p:sp>
        <p:nvSpPr>
          <p:cNvPr id="153" name="Google Shape;153;p4"/>
          <p:cNvSpPr txBox="1"/>
          <p:nvPr/>
        </p:nvSpPr>
        <p:spPr>
          <a:xfrm>
            <a:off x="9455122" y="8163975"/>
            <a:ext cx="6826877"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35"/>
              <a:buFont typeface="Arial"/>
              <a:buNone/>
            </a:pPr>
            <a:r>
              <a:rPr b="0" i="0" lang="en-US" sz="2035" u="none" cap="none" strike="noStrike">
                <a:solidFill>
                  <a:srgbClr val="010101"/>
                </a:solidFill>
                <a:latin typeface="Arial"/>
                <a:ea typeface="Arial"/>
                <a:cs typeface="Arial"/>
                <a:sym typeface="Arial"/>
              </a:rPr>
              <a:t>OUTREACH WORKSHOPS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35"/>
              <a:buFont typeface="Arial"/>
              <a:buNone/>
            </a:pPr>
            <a:r>
              <a:rPr b="0" i="0" lang="en-US" sz="2035" u="none" cap="none" strike="noStrike">
                <a:solidFill>
                  <a:srgbClr val="010101"/>
                </a:solidFill>
                <a:latin typeface="Arial"/>
                <a:ea typeface="Arial"/>
                <a:cs typeface="Arial"/>
                <a:sym typeface="Arial"/>
              </a:rPr>
              <a:t>ENGAGEMENT TOOLS AND GUIDES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35"/>
              <a:buFont typeface="Arial"/>
              <a:buNone/>
            </a:pPr>
            <a:r>
              <a:rPr b="0" i="0" lang="en-US" sz="2035" u="none" cap="none" strike="noStrike">
                <a:solidFill>
                  <a:srgbClr val="010101"/>
                </a:solidFill>
                <a:latin typeface="Arial"/>
                <a:ea typeface="Arial"/>
                <a:cs typeface="Arial"/>
                <a:sym typeface="Arial"/>
              </a:rPr>
              <a:t>OUTREACH PLAN SUPPORT</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35"/>
              <a:buFont typeface="Arial"/>
              <a:buNone/>
            </a:pPr>
            <a:r>
              <a:rPr b="0" i="0" lang="en-US" sz="2035" u="none" cap="none" strike="noStrike">
                <a:solidFill>
                  <a:srgbClr val="010101"/>
                </a:solidFill>
                <a:latin typeface="Arial"/>
                <a:ea typeface="Arial"/>
                <a:cs typeface="Arial"/>
                <a:sym typeface="Arial"/>
              </a:rPr>
              <a:t>DEVELOPMENT OF STRATEGIC OUTREACH</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35"/>
              <a:buFont typeface="Arial"/>
              <a:buNone/>
            </a:pPr>
            <a:r>
              <a:rPr b="0" i="0" lang="en-US" sz="2035" u="none" cap="none" strike="noStrike">
                <a:solidFill>
                  <a:srgbClr val="010101"/>
                </a:solidFill>
                <a:latin typeface="Arial"/>
                <a:ea typeface="Arial"/>
                <a:cs typeface="Arial"/>
                <a:sym typeface="Arial"/>
              </a:rPr>
              <a:t>EVENT SUPPORT &amp; STAFFING</a:t>
            </a:r>
            <a:endParaRPr b="0" i="0" sz="1400" u="none" cap="none" strike="noStrike">
              <a:solidFill>
                <a:srgbClr val="000000"/>
              </a:solidFill>
              <a:latin typeface="Arial"/>
              <a:ea typeface="Arial"/>
              <a:cs typeface="Arial"/>
              <a:sym typeface="Arial"/>
            </a:endParaRPr>
          </a:p>
        </p:txBody>
      </p:sp>
      <p:sp>
        <p:nvSpPr>
          <p:cNvPr id="154" name="Google Shape;154;p4"/>
          <p:cNvSpPr txBox="1"/>
          <p:nvPr/>
        </p:nvSpPr>
        <p:spPr>
          <a:xfrm>
            <a:off x="9310832" y="3986964"/>
            <a:ext cx="6953700" cy="3702000"/>
          </a:xfrm>
          <a:prstGeom prst="rect">
            <a:avLst/>
          </a:prstGeom>
          <a:noFill/>
          <a:ln>
            <a:noFill/>
          </a:ln>
        </p:spPr>
        <p:txBody>
          <a:bodyPr anchorCtr="0" anchor="t" bIns="0" lIns="0" spcFirstLastPara="1" rIns="0" wrap="square" tIns="0">
            <a:spAutoFit/>
          </a:bodyPr>
          <a:lstStyle/>
          <a:p>
            <a:pPr indent="0" lvl="0" marL="0" marR="0" rtl="0" algn="l">
              <a:lnSpc>
                <a:spcPct val="135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0078"/>
              </a:lnSpc>
              <a:spcBef>
                <a:spcPts val="0"/>
              </a:spcBef>
              <a:spcAft>
                <a:spcPts val="0"/>
              </a:spcAft>
              <a:buClr>
                <a:srgbClr val="000000"/>
              </a:buClr>
              <a:buSzPts val="2037"/>
              <a:buFont typeface="Arial"/>
              <a:buNone/>
            </a:pPr>
            <a:r>
              <a:rPr b="1" i="0" lang="en-US" sz="2037" u="none" cap="none" strike="noStrike">
                <a:solidFill>
                  <a:srgbClr val="010101"/>
                </a:solidFill>
                <a:latin typeface="Arial"/>
                <a:ea typeface="Arial"/>
                <a:cs typeface="Arial"/>
                <a:sym typeface="Arial"/>
              </a:rPr>
              <a:t>CULTIVATE CITY-WIDE COMMUNITY PARTNERSHIPS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ROUNDTABLE PARTICIPATION</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PARTNERSHIP LISTS</a:t>
            </a:r>
            <a:endParaRPr b="0" i="0" sz="1400" u="none" cap="none" strike="noStrike">
              <a:solidFill>
                <a:srgbClr val="000000"/>
              </a:solidFill>
              <a:latin typeface="Arial"/>
              <a:ea typeface="Arial"/>
              <a:cs typeface="Arial"/>
              <a:sym typeface="Arial"/>
            </a:endParaRPr>
          </a:p>
          <a:p>
            <a:pPr indent="-220059"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NC 101 PRESENTATIONS</a:t>
            </a:r>
            <a:endParaRPr b="0" i="0" sz="2037" u="none" cap="none" strike="noStrike">
              <a:solidFill>
                <a:srgbClr val="010101"/>
              </a:solidFill>
              <a:latin typeface="Arial"/>
              <a:ea typeface="Arial"/>
              <a:cs typeface="Arial"/>
              <a:sym typeface="Arial"/>
            </a:endParaRPr>
          </a:p>
          <a:p>
            <a:pPr indent="0" lvl="0" marL="0" marR="0" rtl="0" algn="l">
              <a:lnSpc>
                <a:spcPct val="120078"/>
              </a:lnSpc>
              <a:spcBef>
                <a:spcPts val="0"/>
              </a:spcBef>
              <a:spcAft>
                <a:spcPts val="0"/>
              </a:spcAft>
              <a:buClr>
                <a:srgbClr val="000000"/>
              </a:buClr>
              <a:buSzPts val="2037"/>
              <a:buFont typeface="Arial"/>
              <a:buNone/>
            </a:pPr>
            <a:r>
              <a:rPr b="1" i="0" lang="en-US" sz="2037" u="none" cap="none" strike="noStrike">
                <a:solidFill>
                  <a:srgbClr val="010101"/>
                </a:solidFill>
                <a:latin typeface="Arial"/>
                <a:ea typeface="Arial"/>
                <a:cs typeface="Arial"/>
                <a:sym typeface="Arial"/>
              </a:rPr>
              <a:t>CONTRACTS</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PROVIDE INFRASTRUCTURE FOR DELIVERABLES </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DATA COLLECTION USING CBO NETWORK</a:t>
            </a:r>
            <a:endParaRPr b="0" i="0" sz="1400" u="none" cap="none" strike="noStrike">
              <a:solidFill>
                <a:srgbClr val="000000"/>
              </a:solidFill>
              <a:latin typeface="Arial"/>
              <a:ea typeface="Arial"/>
              <a:cs typeface="Arial"/>
              <a:sym typeface="Arial"/>
            </a:endParaRPr>
          </a:p>
          <a:p>
            <a:pPr indent="-220060" lvl="1" marL="440120" marR="0" rtl="0" algn="l">
              <a:lnSpc>
                <a:spcPct val="120078"/>
              </a:lnSpc>
              <a:spcBef>
                <a:spcPts val="0"/>
              </a:spcBef>
              <a:spcAft>
                <a:spcPts val="0"/>
              </a:spcAft>
              <a:buClr>
                <a:srgbClr val="010101"/>
              </a:buClr>
              <a:buSzPts val="2037"/>
              <a:buFont typeface="Arial"/>
              <a:buChar char="•"/>
            </a:pPr>
            <a:r>
              <a:rPr b="0" i="0" lang="en-US" sz="2037" u="none" cap="none" strike="noStrike">
                <a:solidFill>
                  <a:srgbClr val="010101"/>
                </a:solidFill>
                <a:latin typeface="Arial"/>
                <a:ea typeface="Arial"/>
                <a:cs typeface="Arial"/>
                <a:sym typeface="Arial"/>
              </a:rPr>
              <a:t>USE TRUSTED MESSAGING AMBASSADORS</a:t>
            </a:r>
            <a:endParaRPr b="0" i="0" sz="1400" u="none" cap="none" strike="noStrike">
              <a:solidFill>
                <a:srgbClr val="000000"/>
              </a:solidFill>
              <a:latin typeface="Arial"/>
              <a:ea typeface="Arial"/>
              <a:cs typeface="Arial"/>
              <a:sym typeface="Arial"/>
            </a:endParaRPr>
          </a:p>
          <a:p>
            <a:pPr indent="0" lvl="0" marL="0" marR="0" rtl="0" algn="l">
              <a:lnSpc>
                <a:spcPct val="120019"/>
              </a:lnSpc>
              <a:spcBef>
                <a:spcPts val="0"/>
              </a:spcBef>
              <a:spcAft>
                <a:spcPts val="0"/>
              </a:spcAft>
              <a:buClr>
                <a:srgbClr val="000000"/>
              </a:buClr>
              <a:buSzPts val="2037"/>
              <a:buFont typeface="Arial"/>
              <a:buNone/>
            </a:pPr>
            <a:r>
              <a:t/>
            </a:r>
            <a:endParaRPr b="0" i="0" sz="2037" u="none" cap="none" strike="noStrike">
              <a:solidFill>
                <a:srgbClr val="010101"/>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66B0"/>
        </a:solidFill>
      </p:bgPr>
    </p:bg>
    <p:spTree>
      <p:nvGrpSpPr>
        <p:cNvPr id="158" name="Shape 158"/>
        <p:cNvGrpSpPr/>
        <p:nvPr/>
      </p:nvGrpSpPr>
      <p:grpSpPr>
        <a:xfrm>
          <a:off x="0" y="0"/>
          <a:ext cx="0" cy="0"/>
          <a:chOff x="0" y="0"/>
          <a:chExt cx="0" cy="0"/>
        </a:xfrm>
      </p:grpSpPr>
      <p:grpSp>
        <p:nvGrpSpPr>
          <p:cNvPr id="159" name="Google Shape;159;p5"/>
          <p:cNvGrpSpPr/>
          <p:nvPr/>
        </p:nvGrpSpPr>
        <p:grpSpPr>
          <a:xfrm>
            <a:off x="9239307" y="1619725"/>
            <a:ext cx="4028174" cy="3267530"/>
            <a:chOff x="0" y="-38100"/>
            <a:chExt cx="812800" cy="659318"/>
          </a:xfrm>
        </p:grpSpPr>
        <p:sp>
          <p:nvSpPr>
            <p:cNvPr id="160" name="Google Shape;160;p5"/>
            <p:cNvSpPr/>
            <p:nvPr/>
          </p:nvSpPr>
          <p:spPr>
            <a:xfrm>
              <a:off x="0" y="0"/>
              <a:ext cx="812800" cy="621218"/>
            </a:xfrm>
            <a:custGeom>
              <a:rect b="b" l="l" r="r" t="t"/>
              <a:pathLst>
                <a:path extrusionOk="0" h="621218" w="812800">
                  <a:moveTo>
                    <a:pt x="0" y="0"/>
                  </a:moveTo>
                  <a:lnTo>
                    <a:pt x="812800" y="0"/>
                  </a:lnTo>
                  <a:lnTo>
                    <a:pt x="812800" y="621218"/>
                  </a:lnTo>
                  <a:lnTo>
                    <a:pt x="0" y="621218"/>
                  </a:lnTo>
                  <a:close/>
                </a:path>
              </a:pathLst>
            </a:custGeom>
            <a:solidFill>
              <a:srgbClr val="FFD9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5"/>
            <p:cNvSpPr txBox="1"/>
            <p:nvPr/>
          </p:nvSpPr>
          <p:spPr>
            <a:xfrm>
              <a:off x="0" y="-38100"/>
              <a:ext cx="812800" cy="6593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5"/>
          <p:cNvGrpSpPr/>
          <p:nvPr/>
        </p:nvGrpSpPr>
        <p:grpSpPr>
          <a:xfrm>
            <a:off x="9239307" y="5236522"/>
            <a:ext cx="4028174" cy="3241932"/>
            <a:chOff x="0" y="-38100"/>
            <a:chExt cx="812800" cy="654153"/>
          </a:xfrm>
        </p:grpSpPr>
        <p:sp>
          <p:nvSpPr>
            <p:cNvPr id="163" name="Google Shape;163;p5"/>
            <p:cNvSpPr/>
            <p:nvPr/>
          </p:nvSpPr>
          <p:spPr>
            <a:xfrm>
              <a:off x="0" y="0"/>
              <a:ext cx="812800" cy="616053"/>
            </a:xfrm>
            <a:custGeom>
              <a:rect b="b" l="l" r="r" t="t"/>
              <a:pathLst>
                <a:path extrusionOk="0" h="616053" w="812800">
                  <a:moveTo>
                    <a:pt x="0" y="0"/>
                  </a:moveTo>
                  <a:lnTo>
                    <a:pt x="812800" y="0"/>
                  </a:lnTo>
                  <a:lnTo>
                    <a:pt x="812800" y="616053"/>
                  </a:lnTo>
                  <a:lnTo>
                    <a:pt x="0" y="616053"/>
                  </a:lnTo>
                  <a:close/>
                </a:path>
              </a:pathLst>
            </a:cu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5"/>
            <p:cNvSpPr txBox="1"/>
            <p:nvPr/>
          </p:nvSpPr>
          <p:spPr>
            <a:xfrm>
              <a:off x="0" y="-38100"/>
              <a:ext cx="812800" cy="6541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5"/>
          <p:cNvGrpSpPr/>
          <p:nvPr/>
        </p:nvGrpSpPr>
        <p:grpSpPr>
          <a:xfrm>
            <a:off x="13778856" y="1629117"/>
            <a:ext cx="4028174" cy="3258138"/>
            <a:chOff x="0" y="-38100"/>
            <a:chExt cx="812800" cy="657423"/>
          </a:xfrm>
        </p:grpSpPr>
        <p:sp>
          <p:nvSpPr>
            <p:cNvPr id="166" name="Google Shape;166;p5"/>
            <p:cNvSpPr/>
            <p:nvPr/>
          </p:nvSpPr>
          <p:spPr>
            <a:xfrm>
              <a:off x="0" y="0"/>
              <a:ext cx="812800" cy="619323"/>
            </a:xfrm>
            <a:custGeom>
              <a:rect b="b" l="l" r="r" t="t"/>
              <a:pathLst>
                <a:path extrusionOk="0" h="619323" w="812800">
                  <a:moveTo>
                    <a:pt x="0" y="0"/>
                  </a:moveTo>
                  <a:lnTo>
                    <a:pt x="812800" y="0"/>
                  </a:lnTo>
                  <a:lnTo>
                    <a:pt x="812800" y="619323"/>
                  </a:lnTo>
                  <a:lnTo>
                    <a:pt x="0" y="619323"/>
                  </a:lnTo>
                  <a:close/>
                </a:path>
              </a:pathLst>
            </a:cu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5"/>
            <p:cNvSpPr txBox="1"/>
            <p:nvPr/>
          </p:nvSpPr>
          <p:spPr>
            <a:xfrm>
              <a:off x="0" y="-38100"/>
              <a:ext cx="812800" cy="6574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5"/>
          <p:cNvGrpSpPr/>
          <p:nvPr/>
        </p:nvGrpSpPr>
        <p:grpSpPr>
          <a:xfrm>
            <a:off x="13778856" y="5236522"/>
            <a:ext cx="4028174" cy="3241932"/>
            <a:chOff x="0" y="-38100"/>
            <a:chExt cx="812800" cy="654153"/>
          </a:xfrm>
        </p:grpSpPr>
        <p:sp>
          <p:nvSpPr>
            <p:cNvPr id="169" name="Google Shape;169;p5"/>
            <p:cNvSpPr/>
            <p:nvPr/>
          </p:nvSpPr>
          <p:spPr>
            <a:xfrm>
              <a:off x="0" y="0"/>
              <a:ext cx="812800" cy="616053"/>
            </a:xfrm>
            <a:custGeom>
              <a:rect b="b" l="l" r="r" t="t"/>
              <a:pathLst>
                <a:path extrusionOk="0" h="616053" w="812800">
                  <a:moveTo>
                    <a:pt x="0" y="0"/>
                  </a:moveTo>
                  <a:lnTo>
                    <a:pt x="812800" y="0"/>
                  </a:lnTo>
                  <a:lnTo>
                    <a:pt x="812800" y="616053"/>
                  </a:lnTo>
                  <a:lnTo>
                    <a:pt x="0" y="616053"/>
                  </a:lnTo>
                  <a:close/>
                </a:path>
              </a:pathLst>
            </a:custGeom>
            <a:solidFill>
              <a:srgbClr val="FFD9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5"/>
            <p:cNvSpPr txBox="1"/>
            <p:nvPr/>
          </p:nvSpPr>
          <p:spPr>
            <a:xfrm>
              <a:off x="0" y="-38100"/>
              <a:ext cx="812800" cy="6541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5"/>
          <p:cNvSpPr/>
          <p:nvPr/>
        </p:nvSpPr>
        <p:spPr>
          <a:xfrm>
            <a:off x="10813975" y="2169321"/>
            <a:ext cx="878838" cy="848479"/>
          </a:xfrm>
          <a:custGeom>
            <a:rect b="b" l="l" r="r" t="t"/>
            <a:pathLst>
              <a:path extrusionOk="0" h="848479" w="878838">
                <a:moveTo>
                  <a:pt x="0" y="0"/>
                </a:moveTo>
                <a:lnTo>
                  <a:pt x="878839" y="0"/>
                </a:lnTo>
                <a:lnTo>
                  <a:pt x="878839" y="848479"/>
                </a:lnTo>
                <a:lnTo>
                  <a:pt x="0" y="8484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5"/>
          <p:cNvSpPr/>
          <p:nvPr/>
        </p:nvSpPr>
        <p:spPr>
          <a:xfrm>
            <a:off x="15309608" y="2184705"/>
            <a:ext cx="966671" cy="833094"/>
          </a:xfrm>
          <a:custGeom>
            <a:rect b="b" l="l" r="r" t="t"/>
            <a:pathLst>
              <a:path extrusionOk="0" h="833094" w="966671">
                <a:moveTo>
                  <a:pt x="0" y="0"/>
                </a:moveTo>
                <a:lnTo>
                  <a:pt x="966671" y="0"/>
                </a:lnTo>
                <a:lnTo>
                  <a:pt x="966671" y="833095"/>
                </a:lnTo>
                <a:lnTo>
                  <a:pt x="0" y="83309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 name="Google Shape;173;p5"/>
          <p:cNvSpPr/>
          <p:nvPr/>
        </p:nvSpPr>
        <p:spPr>
          <a:xfrm>
            <a:off x="10820487" y="5718023"/>
            <a:ext cx="865815" cy="865815"/>
          </a:xfrm>
          <a:custGeom>
            <a:rect b="b" l="l" r="r" t="t"/>
            <a:pathLst>
              <a:path extrusionOk="0" h="865815" w="865815">
                <a:moveTo>
                  <a:pt x="0" y="0"/>
                </a:moveTo>
                <a:lnTo>
                  <a:pt x="865815" y="0"/>
                </a:lnTo>
                <a:lnTo>
                  <a:pt x="865815" y="865815"/>
                </a:lnTo>
                <a:lnTo>
                  <a:pt x="0" y="86581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5"/>
          <p:cNvSpPr/>
          <p:nvPr/>
        </p:nvSpPr>
        <p:spPr>
          <a:xfrm>
            <a:off x="15360036" y="5718023"/>
            <a:ext cx="865815" cy="865815"/>
          </a:xfrm>
          <a:custGeom>
            <a:rect b="b" l="l" r="r" t="t"/>
            <a:pathLst>
              <a:path extrusionOk="0" h="865815" w="865815">
                <a:moveTo>
                  <a:pt x="0" y="0"/>
                </a:moveTo>
                <a:lnTo>
                  <a:pt x="865815" y="0"/>
                </a:lnTo>
                <a:lnTo>
                  <a:pt x="865815" y="865815"/>
                </a:lnTo>
                <a:lnTo>
                  <a:pt x="0" y="86581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5" name="Google Shape;175;p5"/>
          <p:cNvPicPr preferRelativeResize="0"/>
          <p:nvPr/>
        </p:nvPicPr>
        <p:blipFill rotWithShape="1">
          <a:blip r:embed="rId7">
            <a:alphaModFix/>
          </a:blip>
          <a:srcRect b="32123" l="19636" r="21597" t="17378"/>
          <a:stretch/>
        </p:blipFill>
        <p:spPr>
          <a:xfrm>
            <a:off x="5388333" y="6710621"/>
            <a:ext cx="3134856" cy="1767833"/>
          </a:xfrm>
          <a:prstGeom prst="rect">
            <a:avLst/>
          </a:prstGeom>
          <a:noFill/>
          <a:ln>
            <a:noFill/>
          </a:ln>
        </p:spPr>
      </p:pic>
      <p:pic>
        <p:nvPicPr>
          <p:cNvPr id="176" name="Google Shape;176;p5"/>
          <p:cNvPicPr preferRelativeResize="0"/>
          <p:nvPr/>
        </p:nvPicPr>
        <p:blipFill rotWithShape="1">
          <a:blip r:embed="rId8">
            <a:alphaModFix/>
          </a:blip>
          <a:srcRect b="24674" l="16024" r="17935" t="1119"/>
          <a:stretch/>
        </p:blipFill>
        <p:spPr>
          <a:xfrm>
            <a:off x="3350432" y="5425343"/>
            <a:ext cx="2037901" cy="3053111"/>
          </a:xfrm>
          <a:prstGeom prst="rect">
            <a:avLst/>
          </a:prstGeom>
          <a:noFill/>
          <a:ln>
            <a:noFill/>
          </a:ln>
        </p:spPr>
      </p:pic>
      <p:sp>
        <p:nvSpPr>
          <p:cNvPr id="177" name="Google Shape;177;p5"/>
          <p:cNvSpPr/>
          <p:nvPr/>
        </p:nvSpPr>
        <p:spPr>
          <a:xfrm>
            <a:off x="2048585" y="5425343"/>
            <a:ext cx="1301847" cy="1285278"/>
          </a:xfrm>
          <a:custGeom>
            <a:rect b="b" l="l" r="r" t="t"/>
            <a:pathLst>
              <a:path extrusionOk="0" h="1285278" w="1301847">
                <a:moveTo>
                  <a:pt x="0" y="0"/>
                </a:moveTo>
                <a:lnTo>
                  <a:pt x="1301847" y="0"/>
                </a:lnTo>
                <a:lnTo>
                  <a:pt x="1301847" y="1285278"/>
                </a:lnTo>
                <a:lnTo>
                  <a:pt x="0" y="128527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5"/>
          <p:cNvSpPr/>
          <p:nvPr/>
        </p:nvSpPr>
        <p:spPr>
          <a:xfrm rot="5400000">
            <a:off x="5388333" y="5425343"/>
            <a:ext cx="1285278" cy="1285278"/>
          </a:xfrm>
          <a:custGeom>
            <a:rect b="b" l="l" r="r" t="t"/>
            <a:pathLst>
              <a:path extrusionOk="0" h="1285278" w="1285278">
                <a:moveTo>
                  <a:pt x="0" y="0"/>
                </a:moveTo>
                <a:lnTo>
                  <a:pt x="1285278" y="0"/>
                </a:lnTo>
                <a:lnTo>
                  <a:pt x="1285278" y="1285278"/>
                </a:lnTo>
                <a:lnTo>
                  <a:pt x="0" y="128527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5"/>
          <p:cNvSpPr/>
          <p:nvPr/>
        </p:nvSpPr>
        <p:spPr>
          <a:xfrm>
            <a:off x="652616" y="8938368"/>
            <a:ext cx="3357363" cy="639865"/>
          </a:xfrm>
          <a:custGeom>
            <a:rect b="b" l="l" r="r" t="t"/>
            <a:pathLst>
              <a:path extrusionOk="0" h="639865" w="3357363">
                <a:moveTo>
                  <a:pt x="0" y="0"/>
                </a:moveTo>
                <a:lnTo>
                  <a:pt x="3357363" y="0"/>
                </a:lnTo>
                <a:lnTo>
                  <a:pt x="3357363" y="639864"/>
                </a:lnTo>
                <a:lnTo>
                  <a:pt x="0" y="63986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5"/>
          <p:cNvSpPr txBox="1"/>
          <p:nvPr/>
        </p:nvSpPr>
        <p:spPr>
          <a:xfrm>
            <a:off x="9428825" y="3767993"/>
            <a:ext cx="3649140"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700"/>
              <a:buFont typeface="Arial"/>
              <a:buNone/>
            </a:pPr>
            <a:r>
              <a:rPr b="0" i="0" lang="en-US" sz="1700" u="none" cap="none" strike="noStrike">
                <a:solidFill>
                  <a:srgbClr val="010101"/>
                </a:solidFill>
                <a:latin typeface="Arial"/>
                <a:ea typeface="Arial"/>
                <a:cs typeface="Arial"/>
                <a:sym typeface="Arial"/>
              </a:rPr>
              <a:t>Create awareness of the work, meetings, activites of the board. </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700"/>
              <a:buFont typeface="Arial"/>
              <a:buNone/>
            </a:pPr>
            <a:r>
              <a:rPr b="0" i="0" lang="en-US" sz="1700" u="none" cap="none" strike="noStrike">
                <a:solidFill>
                  <a:srgbClr val="010101"/>
                </a:solidFill>
                <a:latin typeface="Arial"/>
                <a:ea typeface="Arial"/>
                <a:cs typeface="Arial"/>
                <a:sym typeface="Arial"/>
              </a:rPr>
              <a:t>Goal: Increase Impact! </a:t>
            </a:r>
            <a:endParaRPr b="0" i="0" sz="1400" u="none" cap="none" strike="noStrike">
              <a:solidFill>
                <a:srgbClr val="000000"/>
              </a:solidFill>
              <a:latin typeface="Arial"/>
              <a:ea typeface="Arial"/>
              <a:cs typeface="Arial"/>
              <a:sym typeface="Arial"/>
            </a:endParaRPr>
          </a:p>
        </p:txBody>
      </p:sp>
      <p:sp>
        <p:nvSpPr>
          <p:cNvPr id="181" name="Google Shape;181;p5"/>
          <p:cNvSpPr txBox="1"/>
          <p:nvPr/>
        </p:nvSpPr>
        <p:spPr>
          <a:xfrm>
            <a:off x="9618342" y="3221325"/>
            <a:ext cx="3270105" cy="30607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010101"/>
                </a:solidFill>
                <a:latin typeface="Arial"/>
                <a:ea typeface="Arial"/>
                <a:cs typeface="Arial"/>
                <a:sym typeface="Arial"/>
              </a:rPr>
              <a:t>PROMOTE THE NC</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9334066" y="7515369"/>
            <a:ext cx="3838657" cy="694817"/>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Clr>
                <a:srgbClr val="000000"/>
              </a:buClr>
              <a:buSzPts val="1700"/>
              <a:buFont typeface="Arial"/>
              <a:buNone/>
            </a:pPr>
            <a:r>
              <a:rPr b="0" i="0" lang="en-US" sz="1700" u="none" cap="none" strike="noStrike">
                <a:solidFill>
                  <a:srgbClr val="010101"/>
                </a:solidFill>
                <a:latin typeface="Arial"/>
                <a:ea typeface="Arial"/>
                <a:cs typeface="Arial"/>
                <a:sym typeface="Arial"/>
              </a:rPr>
              <a:t>Create paths to engage your community via in-person, communications, social media, etc</a:t>
            </a:r>
            <a:endParaRPr b="0" i="0" sz="1400" u="none" cap="none" strike="noStrike">
              <a:solidFill>
                <a:srgbClr val="000000"/>
              </a:solidFill>
              <a:latin typeface="Arial"/>
              <a:ea typeface="Arial"/>
              <a:cs typeface="Arial"/>
              <a:sym typeface="Arial"/>
            </a:endParaRPr>
          </a:p>
        </p:txBody>
      </p:sp>
      <p:sp>
        <p:nvSpPr>
          <p:cNvPr id="183" name="Google Shape;183;p5"/>
          <p:cNvSpPr txBox="1"/>
          <p:nvPr/>
        </p:nvSpPr>
        <p:spPr>
          <a:xfrm>
            <a:off x="9618342" y="6761624"/>
            <a:ext cx="3270105" cy="59182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010101"/>
                </a:solidFill>
                <a:latin typeface="Arial"/>
                <a:ea typeface="Arial"/>
                <a:cs typeface="Arial"/>
                <a:sym typeface="Arial"/>
              </a:rPr>
              <a:t>SEEK ENGAGEMENT METHODS</a:t>
            </a:r>
            <a:endParaRPr b="0" i="0" sz="1400" u="none" cap="none" strike="noStrike">
              <a:solidFill>
                <a:srgbClr val="000000"/>
              </a:solidFill>
              <a:latin typeface="Arial"/>
              <a:ea typeface="Arial"/>
              <a:cs typeface="Arial"/>
              <a:sym typeface="Arial"/>
            </a:endParaRPr>
          </a:p>
        </p:txBody>
      </p:sp>
      <p:sp>
        <p:nvSpPr>
          <p:cNvPr id="184" name="Google Shape;184;p5"/>
          <p:cNvSpPr txBox="1"/>
          <p:nvPr/>
        </p:nvSpPr>
        <p:spPr>
          <a:xfrm>
            <a:off x="14157891" y="3964396"/>
            <a:ext cx="3270105"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700"/>
              <a:buFont typeface="Arial"/>
              <a:buNone/>
            </a:pPr>
            <a:r>
              <a:rPr b="0" i="0" lang="en-US" sz="1700" u="none" cap="none" strike="noStrike">
                <a:solidFill>
                  <a:srgbClr val="010101"/>
                </a:solidFill>
                <a:latin typeface="Arial"/>
                <a:ea typeface="Arial"/>
                <a:cs typeface="Arial"/>
                <a:sym typeface="Arial"/>
              </a:rPr>
              <a:t>Planning and discussion of initiatives and events with public input. </a:t>
            </a:r>
            <a:endParaRPr b="0" i="0" sz="1400" u="none" cap="none" strike="noStrike">
              <a:solidFill>
                <a:srgbClr val="000000"/>
              </a:solidFill>
              <a:latin typeface="Arial"/>
              <a:ea typeface="Arial"/>
              <a:cs typeface="Arial"/>
              <a:sym typeface="Arial"/>
            </a:endParaRPr>
          </a:p>
        </p:txBody>
      </p:sp>
      <p:sp>
        <p:nvSpPr>
          <p:cNvPr id="185" name="Google Shape;185;p5"/>
          <p:cNvSpPr txBox="1"/>
          <p:nvPr/>
        </p:nvSpPr>
        <p:spPr>
          <a:xfrm>
            <a:off x="14157891" y="3297094"/>
            <a:ext cx="3270105" cy="59182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010101"/>
                </a:solidFill>
                <a:latin typeface="Arial"/>
                <a:ea typeface="Arial"/>
                <a:cs typeface="Arial"/>
                <a:sym typeface="Arial"/>
              </a:rPr>
              <a:t>HOLD COMMITTEE MEETINGS</a:t>
            </a:r>
            <a:endParaRPr b="0" i="0" sz="1400" u="none" cap="none" strike="noStrike">
              <a:solidFill>
                <a:srgbClr val="000000"/>
              </a:solidFill>
              <a:latin typeface="Arial"/>
              <a:ea typeface="Arial"/>
              <a:cs typeface="Arial"/>
              <a:sym typeface="Arial"/>
            </a:endParaRPr>
          </a:p>
        </p:txBody>
      </p:sp>
      <p:sp>
        <p:nvSpPr>
          <p:cNvPr id="186" name="Google Shape;186;p5"/>
          <p:cNvSpPr txBox="1"/>
          <p:nvPr/>
        </p:nvSpPr>
        <p:spPr>
          <a:xfrm>
            <a:off x="14055408" y="7572519"/>
            <a:ext cx="3475070"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700"/>
              <a:buFont typeface="Arial"/>
              <a:buNone/>
            </a:pPr>
            <a:r>
              <a:rPr b="0" i="0" lang="en-US" sz="1700" u="none" cap="none" strike="noStrike">
                <a:solidFill>
                  <a:srgbClr val="010101"/>
                </a:solidFill>
                <a:latin typeface="Arial"/>
                <a:ea typeface="Arial"/>
                <a:cs typeface="Arial"/>
                <a:sym typeface="Arial"/>
              </a:rPr>
              <a:t>Recommend and request board action around events, purchases and focus.</a:t>
            </a:r>
            <a:endParaRPr b="0" i="0" sz="1400" u="none" cap="none" strike="noStrike">
              <a:solidFill>
                <a:srgbClr val="000000"/>
              </a:solidFill>
              <a:latin typeface="Arial"/>
              <a:ea typeface="Arial"/>
              <a:cs typeface="Arial"/>
              <a:sym typeface="Arial"/>
            </a:endParaRPr>
          </a:p>
        </p:txBody>
      </p:sp>
      <p:sp>
        <p:nvSpPr>
          <p:cNvPr id="187" name="Google Shape;187;p5"/>
          <p:cNvSpPr txBox="1"/>
          <p:nvPr/>
        </p:nvSpPr>
        <p:spPr>
          <a:xfrm>
            <a:off x="14157891" y="6904499"/>
            <a:ext cx="3270105" cy="59182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010101"/>
                </a:solidFill>
                <a:latin typeface="Arial"/>
                <a:ea typeface="Arial"/>
                <a:cs typeface="Arial"/>
                <a:sym typeface="Arial"/>
              </a:rPr>
              <a:t>REPORT TO &amp; ENGAGE THE BOARD</a:t>
            </a:r>
            <a:endParaRPr b="0" i="0" sz="1400" u="none" cap="none" strike="noStrike">
              <a:solidFill>
                <a:srgbClr val="000000"/>
              </a:solidFill>
              <a:latin typeface="Arial"/>
              <a:ea typeface="Arial"/>
              <a:cs typeface="Arial"/>
              <a:sym typeface="Arial"/>
            </a:endParaRPr>
          </a:p>
        </p:txBody>
      </p:sp>
      <p:sp>
        <p:nvSpPr>
          <p:cNvPr id="188" name="Google Shape;188;p5"/>
          <p:cNvSpPr txBox="1"/>
          <p:nvPr/>
        </p:nvSpPr>
        <p:spPr>
          <a:xfrm>
            <a:off x="1247129" y="3620611"/>
            <a:ext cx="7699233" cy="343786"/>
          </a:xfrm>
          <a:prstGeom prst="rect">
            <a:avLst/>
          </a:prstGeom>
          <a:noFill/>
          <a:ln>
            <a:noFill/>
          </a:ln>
        </p:spPr>
        <p:txBody>
          <a:bodyPr anchorCtr="0" anchor="t" bIns="0" lIns="0" spcFirstLastPara="1" rIns="0" wrap="square" tIns="0">
            <a:spAutoFit/>
          </a:bodyPr>
          <a:lstStyle/>
          <a:p>
            <a:pPr indent="0" lvl="0" marL="0" marR="0" rtl="0" algn="l">
              <a:lnSpc>
                <a:spcPct val="120034"/>
              </a:lnSpc>
              <a:spcBef>
                <a:spcPts val="0"/>
              </a:spcBef>
              <a:spcAft>
                <a:spcPts val="0"/>
              </a:spcAft>
              <a:buClr>
                <a:srgbClr val="000000"/>
              </a:buClr>
              <a:buSzPts val="2296"/>
              <a:buFont typeface="Arial"/>
              <a:buNone/>
            </a:pPr>
            <a:r>
              <a:rPr b="0" i="0" lang="en-US" sz="2296" u="none" cap="none" strike="noStrike">
                <a:solidFill>
                  <a:srgbClr val="F6F6F6"/>
                </a:solidFill>
                <a:latin typeface="Arial"/>
                <a:ea typeface="Arial"/>
                <a:cs typeface="Arial"/>
                <a:sym typeface="Arial"/>
              </a:rPr>
              <a:t>ROLE &amp; RESPONSIBILITIES </a:t>
            </a:r>
            <a:endParaRPr b="0" i="0" sz="1400" u="none" cap="none" strike="noStrike">
              <a:solidFill>
                <a:srgbClr val="000000"/>
              </a:solidFill>
              <a:latin typeface="Arial"/>
              <a:ea typeface="Arial"/>
              <a:cs typeface="Arial"/>
              <a:sym typeface="Arial"/>
            </a:endParaRPr>
          </a:p>
        </p:txBody>
      </p:sp>
      <p:sp>
        <p:nvSpPr>
          <p:cNvPr id="189" name="Google Shape;189;p5"/>
          <p:cNvSpPr txBox="1"/>
          <p:nvPr/>
        </p:nvSpPr>
        <p:spPr>
          <a:xfrm>
            <a:off x="1110213" y="1034902"/>
            <a:ext cx="7614744" cy="1461563"/>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Clr>
                <a:srgbClr val="000000"/>
              </a:buClr>
              <a:buSzPts val="9077"/>
              <a:buFont typeface="Arial"/>
              <a:buNone/>
            </a:pPr>
            <a:r>
              <a:rPr b="1" i="0" lang="en-US" sz="9077" u="none" cap="none" strike="noStrike">
                <a:solidFill>
                  <a:srgbClr val="F6F6F6"/>
                </a:solidFill>
                <a:latin typeface="Questrial"/>
                <a:ea typeface="Questrial"/>
                <a:cs typeface="Questrial"/>
                <a:sym typeface="Questrial"/>
              </a:rPr>
              <a:t>Outreach</a:t>
            </a:r>
            <a:endParaRPr b="0" i="0" sz="1400" u="none" cap="none" strike="noStrike">
              <a:solidFill>
                <a:srgbClr val="000000"/>
              </a:solidFill>
              <a:latin typeface="Arial"/>
              <a:ea typeface="Arial"/>
              <a:cs typeface="Arial"/>
              <a:sym typeface="Arial"/>
            </a:endParaRPr>
          </a:p>
        </p:txBody>
      </p:sp>
      <p:sp>
        <p:nvSpPr>
          <p:cNvPr id="190" name="Google Shape;190;p5"/>
          <p:cNvSpPr txBox="1"/>
          <p:nvPr/>
        </p:nvSpPr>
        <p:spPr>
          <a:xfrm>
            <a:off x="1110213" y="2244156"/>
            <a:ext cx="7133629" cy="1461563"/>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Clr>
                <a:srgbClr val="000000"/>
              </a:buClr>
              <a:buSzPts val="9077"/>
              <a:buFont typeface="Arial"/>
              <a:buNone/>
            </a:pPr>
            <a:r>
              <a:rPr b="1" i="0" lang="en-US" sz="9077" u="none" cap="none" strike="noStrike">
                <a:solidFill>
                  <a:srgbClr val="FFD935"/>
                </a:solidFill>
                <a:latin typeface="Questrial"/>
                <a:ea typeface="Questrial"/>
                <a:cs typeface="Questrial"/>
                <a:sym typeface="Questrial"/>
              </a:rPr>
              <a:t>Committees</a:t>
            </a:r>
            <a:endParaRPr b="0" i="0" sz="1400" u="none" cap="none" strike="noStrike">
              <a:solidFill>
                <a:srgbClr val="000000"/>
              </a:solidFill>
              <a:latin typeface="Arial"/>
              <a:ea typeface="Arial"/>
              <a:cs typeface="Arial"/>
              <a:sym typeface="Arial"/>
            </a:endParaRPr>
          </a:p>
        </p:txBody>
      </p:sp>
    </p:spTree>
  </p:cSld>
  <p:clrMapOvr>
    <a:masterClrMapping/>
  </p:clrMapOvr>
  <p:transition>
    <p:circl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6"/>
          <p:cNvGraphicFramePr/>
          <p:nvPr/>
        </p:nvGraphicFramePr>
        <p:xfrm>
          <a:off x="5990066" y="1837925"/>
          <a:ext cx="3000000" cy="3000000"/>
        </p:xfrm>
        <a:graphic>
          <a:graphicData uri="http://schemas.openxmlformats.org/drawingml/2006/table">
            <a:tbl>
              <a:tblPr>
                <a:noFill/>
                <a:tableStyleId>{E8721A11-CBD1-48E6-BDA0-941455EC0EE5}</a:tableStyleId>
              </a:tblPr>
              <a:tblGrid>
                <a:gridCol w="4702900"/>
                <a:gridCol w="3508150"/>
                <a:gridCol w="3508150"/>
              </a:tblGrid>
              <a:tr h="792300">
                <a:tc gridSpan="3">
                  <a:txBody>
                    <a:bodyPr/>
                    <a:lstStyle/>
                    <a:p>
                      <a:pPr indent="0" lvl="0" marL="0" marR="0" rtl="0" algn="ctr">
                        <a:lnSpc>
                          <a:spcPct val="140000"/>
                        </a:lnSpc>
                        <a:spcBef>
                          <a:spcPts val="0"/>
                        </a:spcBef>
                        <a:spcAft>
                          <a:spcPts val="0"/>
                        </a:spcAft>
                        <a:buClr>
                          <a:srgbClr val="000000"/>
                        </a:buClr>
                        <a:buSzPts val="2300"/>
                        <a:buFont typeface="Arial"/>
                        <a:buNone/>
                      </a:pPr>
                      <a:r>
                        <a:rPr b="1" lang="en-US" sz="2300" u="none" cap="none" strike="noStrike">
                          <a:solidFill>
                            <a:srgbClr val="FFFFFF"/>
                          </a:solidFill>
                          <a:latin typeface="Arial"/>
                          <a:ea typeface="Arial"/>
                          <a:cs typeface="Arial"/>
                          <a:sym typeface="Arial"/>
                        </a:rPr>
                        <a:t>RESPONSIBILITIES OF OUTREACH COMMITTEES</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solidFill>
                      <a:srgbClr val="2866B0"/>
                    </a:solidFill>
                  </a:tcPr>
                </a:tc>
                <a:tc hMerge="1"/>
                <a:tc hMerge="1"/>
              </a:tr>
              <a:tr h="1029975">
                <a:tc>
                  <a:txBody>
                    <a:bodyPr/>
                    <a:lstStyle/>
                    <a:p>
                      <a:pPr indent="0" lvl="0" marL="0" marR="0" rtl="0" algn="ctr">
                        <a:lnSpc>
                          <a:spcPct val="100000"/>
                        </a:lnSpc>
                        <a:spcBef>
                          <a:spcPts val="0"/>
                        </a:spcBef>
                        <a:spcAft>
                          <a:spcPts val="0"/>
                        </a:spcAft>
                        <a:buClr>
                          <a:srgbClr val="000000"/>
                        </a:buClr>
                        <a:buSzPts val="1999"/>
                        <a:buFont typeface="Arial"/>
                        <a:buNone/>
                      </a:pPr>
                      <a:r>
                        <a:rPr b="1" lang="en-US" sz="1999" u="none" cap="none" strike="noStrike">
                          <a:solidFill>
                            <a:srgbClr val="000000"/>
                          </a:solidFill>
                          <a:latin typeface="Arial"/>
                          <a:ea typeface="Arial"/>
                          <a:cs typeface="Arial"/>
                          <a:sym typeface="Arial"/>
                        </a:rPr>
                        <a:t>PROMOTE THE NC</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solidFill>
                      <a:srgbClr val="FFD028"/>
                    </a:solidFill>
                  </a:tcPr>
                </a:tc>
                <a:tc>
                  <a:txBody>
                    <a:bodyPr/>
                    <a:lstStyle/>
                    <a:p>
                      <a:pPr indent="0" lvl="0" marL="0" marR="0" rtl="0" algn="ctr">
                        <a:lnSpc>
                          <a:spcPct val="100000"/>
                        </a:lnSpc>
                        <a:spcBef>
                          <a:spcPts val="0"/>
                        </a:spcBef>
                        <a:spcAft>
                          <a:spcPts val="0"/>
                        </a:spcAft>
                        <a:buClr>
                          <a:srgbClr val="000000"/>
                        </a:buClr>
                        <a:buSzPts val="1999"/>
                        <a:buFont typeface="Arial"/>
                        <a:buNone/>
                      </a:pPr>
                      <a:r>
                        <a:rPr b="1" lang="en-US" sz="1999" u="none" cap="none" strike="noStrike">
                          <a:solidFill>
                            <a:srgbClr val="000000"/>
                          </a:solidFill>
                          <a:latin typeface="Arial"/>
                          <a:ea typeface="Arial"/>
                          <a:cs typeface="Arial"/>
                          <a:sym typeface="Arial"/>
                        </a:rPr>
                        <a:t>HOLD COMMITTEE MEETINGS</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solidFill>
                      <a:srgbClr val="FFD028"/>
                    </a:solidFill>
                  </a:tcPr>
                </a:tc>
                <a:tc>
                  <a:txBody>
                    <a:bodyPr/>
                    <a:lstStyle/>
                    <a:p>
                      <a:pPr indent="0" lvl="0" marL="0" marR="0" rtl="0" algn="ctr">
                        <a:lnSpc>
                          <a:spcPct val="100000"/>
                        </a:lnSpc>
                        <a:spcBef>
                          <a:spcPts val="0"/>
                        </a:spcBef>
                        <a:spcAft>
                          <a:spcPts val="0"/>
                        </a:spcAft>
                        <a:buClr>
                          <a:srgbClr val="000000"/>
                        </a:buClr>
                        <a:buSzPts val="1999"/>
                        <a:buFont typeface="Arial"/>
                        <a:buNone/>
                      </a:pPr>
                      <a:r>
                        <a:rPr b="1" lang="en-US" sz="1999" u="none" cap="none" strike="noStrike">
                          <a:solidFill>
                            <a:srgbClr val="000000"/>
                          </a:solidFill>
                          <a:latin typeface="Arial"/>
                          <a:ea typeface="Arial"/>
                          <a:cs typeface="Arial"/>
                          <a:sym typeface="Arial"/>
                        </a:rPr>
                        <a:t>INVOLVE THE BOARD</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solidFill>
                      <a:srgbClr val="FFD028"/>
                    </a:solidFill>
                  </a:tcPr>
                </a:tc>
              </a:tr>
              <a:tr h="1794600">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Social Media</a:t>
                      </a:r>
                      <a:endParaRPr sz="11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Newsletters</a:t>
                      </a:r>
                      <a:endParaRPr sz="14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Community advertising</a:t>
                      </a:r>
                      <a:endParaRPr sz="14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CBO Outreach</a:t>
                      </a:r>
                      <a:endParaRPr sz="14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Recruit board members and stakeholders to participate</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Monthly report to the board with activities and requests</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r>
              <a:tr h="2147775">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Website: </a:t>
                      </a:r>
                      <a:endParaRPr sz="11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Upcoming events and meetings</a:t>
                      </a:r>
                      <a:endParaRPr sz="14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‘Get Involved’ invitation</a:t>
                      </a:r>
                      <a:endParaRPr sz="14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Board Application</a:t>
                      </a:r>
                      <a:endParaRPr sz="14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Decide on focus,</a:t>
                      </a:r>
                      <a:endParaRPr sz="11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compose NC outreach events calendar, inventory of all outreach materials</a:t>
                      </a:r>
                      <a:endParaRPr sz="14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Bring funding and event requests to board for approval</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r>
              <a:tr h="1595750">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Seeking Community Events </a:t>
                      </a:r>
                      <a:endParaRPr sz="11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Sponsoring and Co-Sponsoring</a:t>
                      </a:r>
                      <a:endParaRPr sz="1400" u="none" cap="none" strike="noStrike"/>
                    </a:p>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Tabling events</a:t>
                      </a:r>
                      <a:endParaRPr sz="14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Recommend on how the outreach budget should be spent</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Clr>
                          <a:srgbClr val="000000"/>
                        </a:buClr>
                        <a:buSzPts val="1999"/>
                        <a:buFont typeface="Arial"/>
                        <a:buNone/>
                      </a:pPr>
                      <a:r>
                        <a:rPr i="1" lang="en-US" sz="1999" u="none" cap="none" strike="noStrike">
                          <a:solidFill>
                            <a:srgbClr val="000000"/>
                          </a:solidFill>
                          <a:latin typeface="Arial"/>
                          <a:ea typeface="Arial"/>
                          <a:cs typeface="Arial"/>
                          <a:sym typeface="Arial"/>
                        </a:rPr>
                        <a:t>Involve the board in execution of events and activities</a:t>
                      </a:r>
                      <a:endParaRPr sz="1100" u="none" cap="none" strike="noStrike"/>
                    </a:p>
                  </a:txBody>
                  <a:tcPr marT="150100" marB="150100" marR="150100" marL="150100" anchor="ctr">
                    <a:lnL cap="flat" cmpd="sng" w="15950">
                      <a:solidFill>
                        <a:srgbClr val="000000"/>
                      </a:solidFill>
                      <a:prstDash val="solid"/>
                      <a:round/>
                      <a:headEnd len="sm" w="sm" type="none"/>
                      <a:tailEnd len="sm" w="sm" type="none"/>
                    </a:lnL>
                    <a:lnR cap="flat" cmpd="sng" w="15950">
                      <a:solidFill>
                        <a:srgbClr val="000000"/>
                      </a:solidFill>
                      <a:prstDash val="solid"/>
                      <a:round/>
                      <a:headEnd len="sm" w="sm" type="none"/>
                      <a:tailEnd len="sm" w="sm" type="none"/>
                    </a:lnR>
                    <a:lnT cap="flat" cmpd="sng" w="15950">
                      <a:solidFill>
                        <a:srgbClr val="000000"/>
                      </a:solidFill>
                      <a:prstDash val="solid"/>
                      <a:round/>
                      <a:headEnd len="sm" w="sm" type="none"/>
                      <a:tailEnd len="sm" w="sm" type="none"/>
                    </a:lnT>
                    <a:lnB cap="flat" cmpd="sng" w="15950">
                      <a:solidFill>
                        <a:srgbClr val="000000"/>
                      </a:solidFill>
                      <a:prstDash val="solid"/>
                      <a:round/>
                      <a:headEnd len="sm" w="sm" type="none"/>
                      <a:tailEnd len="sm" w="sm" type="none"/>
                    </a:lnB>
                  </a:tcPr>
                </a:tc>
              </a:tr>
            </a:tbl>
          </a:graphicData>
        </a:graphic>
      </p:graphicFrame>
      <p:sp>
        <p:nvSpPr>
          <p:cNvPr id="196" name="Google Shape;196;p6"/>
          <p:cNvSpPr/>
          <p:nvPr/>
        </p:nvSpPr>
        <p:spPr>
          <a:xfrm>
            <a:off x="332873" y="8869635"/>
            <a:ext cx="3446077" cy="777330"/>
          </a:xfrm>
          <a:custGeom>
            <a:rect b="b" l="l" r="r" t="t"/>
            <a:pathLst>
              <a:path extrusionOk="0" h="777330" w="3446077">
                <a:moveTo>
                  <a:pt x="0" y="0"/>
                </a:moveTo>
                <a:lnTo>
                  <a:pt x="3446077" y="0"/>
                </a:lnTo>
                <a:lnTo>
                  <a:pt x="3446077" y="777330"/>
                </a:lnTo>
                <a:lnTo>
                  <a:pt x="0" y="7773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6"/>
          <p:cNvSpPr txBox="1"/>
          <p:nvPr/>
        </p:nvSpPr>
        <p:spPr>
          <a:xfrm>
            <a:off x="332873" y="3084649"/>
            <a:ext cx="5293385" cy="2316891"/>
          </a:xfrm>
          <a:prstGeom prst="rect">
            <a:avLst/>
          </a:prstGeom>
          <a:noFill/>
          <a:ln>
            <a:noFill/>
          </a:ln>
        </p:spPr>
        <p:txBody>
          <a:bodyPr anchorCtr="0" anchor="t" bIns="0" lIns="0" spcFirstLastPara="1" rIns="0" wrap="square" tIns="0">
            <a:spAutoFit/>
          </a:bodyPr>
          <a:lstStyle/>
          <a:p>
            <a:pPr indent="0" lvl="0" marL="0" marR="0" rtl="0" algn="just">
              <a:lnSpc>
                <a:spcPct val="109997"/>
              </a:lnSpc>
              <a:spcBef>
                <a:spcPts val="0"/>
              </a:spcBef>
              <a:spcAft>
                <a:spcPts val="0"/>
              </a:spcAft>
              <a:buClr>
                <a:srgbClr val="000000"/>
              </a:buClr>
              <a:buSzPts val="7682"/>
              <a:buFont typeface="Arial"/>
              <a:buNone/>
            </a:pPr>
            <a:r>
              <a:rPr b="1" i="0" lang="en-US" sz="7682" u="none" cap="none" strike="noStrike">
                <a:solidFill>
                  <a:srgbClr val="000000"/>
                </a:solidFill>
                <a:latin typeface="Questrial"/>
                <a:ea typeface="Questrial"/>
                <a:cs typeface="Questrial"/>
                <a:sym typeface="Questrial"/>
              </a:rPr>
              <a:t>Outreach Committee</a:t>
            </a:r>
            <a:endParaRPr b="0" i="0" sz="1400" u="none" cap="none" strike="noStrike">
              <a:solidFill>
                <a:srgbClr val="000000"/>
              </a:solidFill>
              <a:latin typeface="Arial"/>
              <a:ea typeface="Arial"/>
              <a:cs typeface="Arial"/>
              <a:sym typeface="Arial"/>
            </a:endParaRPr>
          </a:p>
        </p:txBody>
      </p:sp>
      <p:sp>
        <p:nvSpPr>
          <p:cNvPr id="198" name="Google Shape;198;p6"/>
          <p:cNvSpPr txBox="1"/>
          <p:nvPr/>
        </p:nvSpPr>
        <p:spPr>
          <a:xfrm>
            <a:off x="332873" y="5315815"/>
            <a:ext cx="5103139" cy="1249708"/>
          </a:xfrm>
          <a:prstGeom prst="rect">
            <a:avLst/>
          </a:prstGeom>
          <a:noFill/>
          <a:ln>
            <a:noFill/>
          </a:ln>
        </p:spPr>
        <p:txBody>
          <a:bodyPr anchorCtr="0" anchor="t" bIns="0" lIns="0" spcFirstLastPara="1" rIns="0" wrap="square" tIns="0">
            <a:spAutoFit/>
          </a:bodyPr>
          <a:lstStyle/>
          <a:p>
            <a:pPr indent="0" lvl="0" marL="0" marR="0" rtl="0" algn="l">
              <a:lnSpc>
                <a:spcPct val="110011"/>
              </a:lnSpc>
              <a:spcBef>
                <a:spcPts val="0"/>
              </a:spcBef>
              <a:spcAft>
                <a:spcPts val="0"/>
              </a:spcAft>
              <a:buClr>
                <a:srgbClr val="000000"/>
              </a:buClr>
              <a:buSzPts val="7651"/>
              <a:buFont typeface="Arial"/>
              <a:buNone/>
            </a:pPr>
            <a:r>
              <a:rPr b="1" i="0" lang="en-US" sz="7651" u="none" cap="none" strike="noStrike">
                <a:solidFill>
                  <a:srgbClr val="FF7628"/>
                </a:solidFill>
                <a:latin typeface="Questrial"/>
                <a:ea typeface="Questrial"/>
                <a:cs typeface="Questrial"/>
                <a:sym typeface="Questrial"/>
              </a:rPr>
              <a:t>Activities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66B0"/>
        </a:solidFill>
      </p:bgPr>
    </p:bg>
    <p:spTree>
      <p:nvGrpSpPr>
        <p:cNvPr id="202" name="Shape 202"/>
        <p:cNvGrpSpPr/>
        <p:nvPr/>
      </p:nvGrpSpPr>
      <p:grpSpPr>
        <a:xfrm>
          <a:off x="0" y="0"/>
          <a:ext cx="0" cy="0"/>
          <a:chOff x="0" y="0"/>
          <a:chExt cx="0" cy="0"/>
        </a:xfrm>
      </p:grpSpPr>
      <p:grpSp>
        <p:nvGrpSpPr>
          <p:cNvPr id="203" name="Google Shape;203;p7"/>
          <p:cNvGrpSpPr/>
          <p:nvPr/>
        </p:nvGrpSpPr>
        <p:grpSpPr>
          <a:xfrm>
            <a:off x="10728270" y="479623"/>
            <a:ext cx="6089015" cy="2040542"/>
            <a:chOff x="0" y="-38100"/>
            <a:chExt cx="812800" cy="272384"/>
          </a:xfrm>
        </p:grpSpPr>
        <p:sp>
          <p:nvSpPr>
            <p:cNvPr id="204" name="Google Shape;204;p7"/>
            <p:cNvSpPr/>
            <p:nvPr/>
          </p:nvSpPr>
          <p:spPr>
            <a:xfrm>
              <a:off x="0" y="0"/>
              <a:ext cx="812800" cy="234284"/>
            </a:xfrm>
            <a:custGeom>
              <a:rect b="b" l="l" r="r" t="t"/>
              <a:pathLst>
                <a:path extrusionOk="0" h="234284" w="812800">
                  <a:moveTo>
                    <a:pt x="0" y="0"/>
                  </a:moveTo>
                  <a:lnTo>
                    <a:pt x="812800" y="0"/>
                  </a:lnTo>
                  <a:lnTo>
                    <a:pt x="812800" y="234284"/>
                  </a:lnTo>
                  <a:lnTo>
                    <a:pt x="0" y="23428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7"/>
            <p:cNvSpPr txBox="1"/>
            <p:nvPr/>
          </p:nvSpPr>
          <p:spPr>
            <a:xfrm>
              <a:off x="0" y="-38100"/>
              <a:ext cx="812800" cy="2723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7"/>
          <p:cNvGrpSpPr/>
          <p:nvPr/>
        </p:nvGrpSpPr>
        <p:grpSpPr>
          <a:xfrm>
            <a:off x="10728270" y="2952670"/>
            <a:ext cx="6089015" cy="1731911"/>
            <a:chOff x="0" y="-38100"/>
            <a:chExt cx="812800" cy="279652"/>
          </a:xfrm>
        </p:grpSpPr>
        <p:sp>
          <p:nvSpPr>
            <p:cNvPr id="207" name="Google Shape;207;p7"/>
            <p:cNvSpPr/>
            <p:nvPr/>
          </p:nvSpPr>
          <p:spPr>
            <a:xfrm>
              <a:off x="0" y="0"/>
              <a:ext cx="812800" cy="241552"/>
            </a:xfrm>
            <a:custGeom>
              <a:rect b="b" l="l" r="r" t="t"/>
              <a:pathLst>
                <a:path extrusionOk="0" h="241552" w="812800">
                  <a:moveTo>
                    <a:pt x="0" y="0"/>
                  </a:moveTo>
                  <a:lnTo>
                    <a:pt x="812800" y="0"/>
                  </a:lnTo>
                  <a:lnTo>
                    <a:pt x="812800" y="241552"/>
                  </a:lnTo>
                  <a:lnTo>
                    <a:pt x="0" y="241552"/>
                  </a:lnTo>
                  <a:close/>
                </a:path>
              </a:pathLst>
            </a:custGeom>
            <a:solidFill>
              <a:srgbClr val="FFEA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7"/>
            <p:cNvSpPr txBox="1"/>
            <p:nvPr/>
          </p:nvSpPr>
          <p:spPr>
            <a:xfrm>
              <a:off x="0" y="-38100"/>
              <a:ext cx="812800" cy="2796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7"/>
          <p:cNvGrpSpPr/>
          <p:nvPr/>
        </p:nvGrpSpPr>
        <p:grpSpPr>
          <a:xfrm>
            <a:off x="10728270" y="5282931"/>
            <a:ext cx="6089015" cy="2032431"/>
            <a:chOff x="0" y="-38100"/>
            <a:chExt cx="812800" cy="271302"/>
          </a:xfrm>
        </p:grpSpPr>
        <p:sp>
          <p:nvSpPr>
            <p:cNvPr id="210" name="Google Shape;210;p7"/>
            <p:cNvSpPr/>
            <p:nvPr/>
          </p:nvSpPr>
          <p:spPr>
            <a:xfrm>
              <a:off x="0" y="0"/>
              <a:ext cx="812800" cy="233202"/>
            </a:xfrm>
            <a:custGeom>
              <a:rect b="b" l="l" r="r" t="t"/>
              <a:pathLst>
                <a:path extrusionOk="0" h="233202" w="812800">
                  <a:moveTo>
                    <a:pt x="0" y="0"/>
                  </a:moveTo>
                  <a:lnTo>
                    <a:pt x="812800" y="0"/>
                  </a:lnTo>
                  <a:lnTo>
                    <a:pt x="812800" y="233202"/>
                  </a:lnTo>
                  <a:lnTo>
                    <a:pt x="0" y="2332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7"/>
            <p:cNvSpPr txBox="1"/>
            <p:nvPr/>
          </p:nvSpPr>
          <p:spPr>
            <a:xfrm>
              <a:off x="0" y="-38100"/>
              <a:ext cx="812800" cy="2713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12" name="Google Shape;212;p7"/>
          <p:cNvPicPr preferRelativeResize="0"/>
          <p:nvPr/>
        </p:nvPicPr>
        <p:blipFill rotWithShape="1">
          <a:blip r:embed="rId3">
            <a:alphaModFix/>
          </a:blip>
          <a:srcRect b="0" l="3123" r="3122" t="0"/>
          <a:stretch/>
        </p:blipFill>
        <p:spPr>
          <a:xfrm>
            <a:off x="1028700" y="5459600"/>
            <a:ext cx="3295007" cy="4035130"/>
          </a:xfrm>
          <a:prstGeom prst="rect">
            <a:avLst/>
          </a:prstGeom>
          <a:noFill/>
          <a:ln>
            <a:noFill/>
          </a:ln>
        </p:spPr>
      </p:pic>
      <p:pic>
        <p:nvPicPr>
          <p:cNvPr id="213" name="Google Shape;213;p7"/>
          <p:cNvPicPr preferRelativeResize="0"/>
          <p:nvPr/>
        </p:nvPicPr>
        <p:blipFill rotWithShape="1">
          <a:blip r:embed="rId4">
            <a:alphaModFix/>
          </a:blip>
          <a:srcRect b="0" l="33542" r="10492" t="0"/>
          <a:stretch/>
        </p:blipFill>
        <p:spPr>
          <a:xfrm>
            <a:off x="4314181" y="6925699"/>
            <a:ext cx="1918095" cy="2569031"/>
          </a:xfrm>
          <a:prstGeom prst="rect">
            <a:avLst/>
          </a:prstGeom>
          <a:noFill/>
          <a:ln>
            <a:noFill/>
          </a:ln>
        </p:spPr>
      </p:pic>
      <p:sp>
        <p:nvSpPr>
          <p:cNvPr id="214" name="Google Shape;214;p7"/>
          <p:cNvSpPr/>
          <p:nvPr/>
        </p:nvSpPr>
        <p:spPr>
          <a:xfrm rot="-5400000">
            <a:off x="7997211" y="7865093"/>
            <a:ext cx="2569031" cy="1261161"/>
          </a:xfrm>
          <a:custGeom>
            <a:rect b="b" l="l" r="r" t="t"/>
            <a:pathLst>
              <a:path extrusionOk="0" h="1261161" w="2569031">
                <a:moveTo>
                  <a:pt x="0" y="0"/>
                </a:moveTo>
                <a:lnTo>
                  <a:pt x="2569031" y="0"/>
                </a:lnTo>
                <a:lnTo>
                  <a:pt x="2569031" y="1261161"/>
                </a:lnTo>
                <a:lnTo>
                  <a:pt x="0" y="126116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7"/>
          <p:cNvSpPr/>
          <p:nvPr/>
        </p:nvSpPr>
        <p:spPr>
          <a:xfrm rot="5400000">
            <a:off x="4562295" y="5265243"/>
            <a:ext cx="1412342" cy="1908570"/>
          </a:xfrm>
          <a:custGeom>
            <a:rect b="b" l="l" r="r" t="t"/>
            <a:pathLst>
              <a:path extrusionOk="0" h="1908570" w="1412342">
                <a:moveTo>
                  <a:pt x="0" y="0"/>
                </a:moveTo>
                <a:lnTo>
                  <a:pt x="1412342" y="0"/>
                </a:lnTo>
                <a:lnTo>
                  <a:pt x="1412342" y="1908570"/>
                </a:lnTo>
                <a:lnTo>
                  <a:pt x="0" y="190857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7"/>
          <p:cNvSpPr txBox="1"/>
          <p:nvPr/>
        </p:nvSpPr>
        <p:spPr>
          <a:xfrm>
            <a:off x="11282112" y="1028700"/>
            <a:ext cx="4981332" cy="111442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499"/>
              <a:buFont typeface="Arial"/>
              <a:buNone/>
            </a:pPr>
            <a:r>
              <a:rPr b="1" i="0" lang="en-US" sz="2499" u="none" cap="none" strike="noStrike">
                <a:solidFill>
                  <a:srgbClr val="000000"/>
                </a:solidFill>
                <a:latin typeface="Arial"/>
                <a:ea typeface="Arial"/>
                <a:cs typeface="Arial"/>
                <a:sym typeface="Arial"/>
              </a:rPr>
              <a:t>WHAT ARE SOME THINGS THAT YOU WOULD LIKE TO ACCOMPLISH THIS YEAR?</a:t>
            </a:r>
            <a:endParaRPr b="0" i="0" sz="1400" u="none" cap="none" strike="noStrike">
              <a:solidFill>
                <a:srgbClr val="000000"/>
              </a:solidFill>
              <a:latin typeface="Arial"/>
              <a:ea typeface="Arial"/>
              <a:cs typeface="Arial"/>
              <a:sym typeface="Arial"/>
            </a:endParaRPr>
          </a:p>
        </p:txBody>
      </p:sp>
      <p:sp>
        <p:nvSpPr>
          <p:cNvPr id="217" name="Google Shape;217;p7"/>
          <p:cNvSpPr txBox="1"/>
          <p:nvPr/>
        </p:nvSpPr>
        <p:spPr>
          <a:xfrm>
            <a:off x="11282112" y="3566196"/>
            <a:ext cx="4981332" cy="769441"/>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499"/>
              <a:buFont typeface="Arial"/>
              <a:buNone/>
            </a:pPr>
            <a:r>
              <a:rPr b="1" i="0" lang="en-US" sz="2499" u="none" cap="none" strike="noStrike">
                <a:solidFill>
                  <a:srgbClr val="000000"/>
                </a:solidFill>
                <a:latin typeface="Arial"/>
                <a:ea typeface="Arial"/>
                <a:cs typeface="Arial"/>
                <a:sym typeface="Arial"/>
              </a:rPr>
              <a:t>WHAT ARE SOME OUTREACH CHALLENGES?</a:t>
            </a:r>
            <a:endParaRPr b="0" i="0" sz="1400" u="none" cap="none" strike="noStrike">
              <a:solidFill>
                <a:srgbClr val="000000"/>
              </a:solidFill>
              <a:latin typeface="Arial"/>
              <a:ea typeface="Arial"/>
              <a:cs typeface="Arial"/>
              <a:sym typeface="Arial"/>
            </a:endParaRPr>
          </a:p>
        </p:txBody>
      </p:sp>
      <p:sp>
        <p:nvSpPr>
          <p:cNvPr id="218" name="Google Shape;218;p7"/>
          <p:cNvSpPr txBox="1"/>
          <p:nvPr/>
        </p:nvSpPr>
        <p:spPr>
          <a:xfrm>
            <a:off x="1028700" y="885825"/>
            <a:ext cx="8253027" cy="203902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14400"/>
              <a:buFont typeface="Arial"/>
              <a:buNone/>
            </a:pPr>
            <a:r>
              <a:rPr b="1" i="0" lang="en-US" sz="14400" u="none" cap="none" strike="noStrike">
                <a:solidFill>
                  <a:schemeClr val="lt1"/>
                </a:solidFill>
                <a:latin typeface="Questrial"/>
                <a:ea typeface="Questrial"/>
                <a:cs typeface="Questrial"/>
                <a:sym typeface="Questrial"/>
              </a:rPr>
              <a:t>Planning</a:t>
            </a:r>
            <a:r>
              <a:rPr b="1" i="0" lang="en-US" sz="14470" u="none" cap="none" strike="noStrike">
                <a:solidFill>
                  <a:srgbClr val="000000"/>
                </a:solidFill>
                <a:latin typeface="Questrial"/>
                <a:ea typeface="Questrial"/>
                <a:cs typeface="Questrial"/>
                <a:sym typeface="Questrial"/>
              </a:rPr>
              <a:t> </a:t>
            </a:r>
            <a:endParaRPr b="0" i="0" sz="1400" u="none" cap="none" strike="noStrike">
              <a:solidFill>
                <a:srgbClr val="000000"/>
              </a:solidFill>
              <a:latin typeface="Arial"/>
              <a:ea typeface="Arial"/>
              <a:cs typeface="Arial"/>
              <a:sym typeface="Arial"/>
            </a:endParaRPr>
          </a:p>
        </p:txBody>
      </p:sp>
      <p:sp>
        <p:nvSpPr>
          <p:cNvPr id="219" name="Google Shape;219;p7"/>
          <p:cNvSpPr txBox="1"/>
          <p:nvPr/>
        </p:nvSpPr>
        <p:spPr>
          <a:xfrm>
            <a:off x="1028700" y="2731833"/>
            <a:ext cx="9829485" cy="2039020"/>
          </a:xfrm>
          <a:prstGeom prst="rect">
            <a:avLst/>
          </a:prstGeom>
          <a:noFill/>
          <a:ln>
            <a:noFill/>
          </a:ln>
        </p:spPr>
        <p:txBody>
          <a:bodyPr anchorCtr="0" anchor="t" bIns="0" lIns="0" spcFirstLastPara="1" rIns="0" wrap="square" tIns="0">
            <a:spAutoFit/>
          </a:bodyPr>
          <a:lstStyle/>
          <a:p>
            <a:pPr indent="0" lvl="0" marL="0" marR="0" rtl="0" algn="l">
              <a:lnSpc>
                <a:spcPct val="109999"/>
              </a:lnSpc>
              <a:spcBef>
                <a:spcPts val="0"/>
              </a:spcBef>
              <a:spcAft>
                <a:spcPts val="0"/>
              </a:spcAft>
              <a:buClr>
                <a:srgbClr val="000000"/>
              </a:buClr>
              <a:buSzPts val="14491"/>
              <a:buFont typeface="Arial"/>
              <a:buNone/>
            </a:pPr>
            <a:r>
              <a:rPr b="1" i="0" lang="en-US" sz="14491" u="none" cap="none" strike="noStrike">
                <a:solidFill>
                  <a:srgbClr val="FF7628"/>
                </a:solidFill>
                <a:latin typeface="Questrial"/>
                <a:ea typeface="Questrial"/>
                <a:cs typeface="Questrial"/>
                <a:sym typeface="Questrial"/>
              </a:rPr>
              <a:t>Ahead!</a:t>
            </a:r>
            <a:endParaRPr b="0" i="0" sz="1400" u="none" cap="none" strike="noStrike">
              <a:solidFill>
                <a:srgbClr val="000000"/>
              </a:solidFill>
              <a:latin typeface="Arial"/>
              <a:ea typeface="Arial"/>
              <a:cs typeface="Arial"/>
              <a:sym typeface="Arial"/>
            </a:endParaRPr>
          </a:p>
        </p:txBody>
      </p:sp>
      <p:grpSp>
        <p:nvGrpSpPr>
          <p:cNvPr id="220" name="Google Shape;220;p7"/>
          <p:cNvGrpSpPr/>
          <p:nvPr/>
        </p:nvGrpSpPr>
        <p:grpSpPr>
          <a:xfrm>
            <a:off x="10728270" y="7782180"/>
            <a:ext cx="6089015" cy="1998009"/>
            <a:chOff x="0" y="-38100"/>
            <a:chExt cx="812800" cy="266707"/>
          </a:xfrm>
        </p:grpSpPr>
        <p:sp>
          <p:nvSpPr>
            <p:cNvPr id="221" name="Google Shape;221;p7"/>
            <p:cNvSpPr/>
            <p:nvPr/>
          </p:nvSpPr>
          <p:spPr>
            <a:xfrm>
              <a:off x="0" y="0"/>
              <a:ext cx="812800" cy="228607"/>
            </a:xfrm>
            <a:custGeom>
              <a:rect b="b" l="l" r="r" t="t"/>
              <a:pathLst>
                <a:path extrusionOk="0" h="228607" w="812800">
                  <a:moveTo>
                    <a:pt x="0" y="0"/>
                  </a:moveTo>
                  <a:lnTo>
                    <a:pt x="812800" y="0"/>
                  </a:lnTo>
                  <a:lnTo>
                    <a:pt x="812800" y="228607"/>
                  </a:lnTo>
                  <a:lnTo>
                    <a:pt x="0" y="228607"/>
                  </a:lnTo>
                  <a:close/>
                </a:path>
              </a:pathLst>
            </a:custGeom>
            <a:solidFill>
              <a:srgbClr val="FFEA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7"/>
            <p:cNvSpPr txBox="1"/>
            <p:nvPr/>
          </p:nvSpPr>
          <p:spPr>
            <a:xfrm>
              <a:off x="0" y="-38100"/>
              <a:ext cx="812800" cy="2667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7"/>
          <p:cNvSpPr txBox="1"/>
          <p:nvPr/>
        </p:nvSpPr>
        <p:spPr>
          <a:xfrm>
            <a:off x="11282112" y="5908226"/>
            <a:ext cx="4981332" cy="1154162"/>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499"/>
              <a:buFont typeface="Arial"/>
              <a:buNone/>
            </a:pPr>
            <a:r>
              <a:rPr b="1" i="0" lang="en-US" sz="2499" u="none" cap="none" strike="noStrike">
                <a:solidFill>
                  <a:srgbClr val="000000"/>
                </a:solidFill>
                <a:latin typeface="Arial"/>
                <a:ea typeface="Arial"/>
                <a:cs typeface="Arial"/>
                <a:sym typeface="Arial"/>
              </a:rPr>
              <a:t>WHAT ARE THE NEEDS AND PRIORITIES IN OUR NEIGHBORHOOD?</a:t>
            </a:r>
            <a:endParaRPr b="0" i="0" sz="1400" u="none" cap="none" strike="noStrike">
              <a:solidFill>
                <a:srgbClr val="000000"/>
              </a:solidFill>
              <a:latin typeface="Arial"/>
              <a:ea typeface="Arial"/>
              <a:cs typeface="Arial"/>
              <a:sym typeface="Arial"/>
            </a:endParaRPr>
          </a:p>
        </p:txBody>
      </p:sp>
      <p:sp>
        <p:nvSpPr>
          <p:cNvPr id="224" name="Google Shape;224;p7"/>
          <p:cNvSpPr txBox="1"/>
          <p:nvPr/>
        </p:nvSpPr>
        <p:spPr>
          <a:xfrm>
            <a:off x="11282112" y="8346814"/>
            <a:ext cx="4981332" cy="769441"/>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499"/>
              <a:buFont typeface="Arial"/>
              <a:buNone/>
            </a:pPr>
            <a:r>
              <a:rPr b="1" i="0" lang="en-US" sz="2499" u="none" cap="none" strike="noStrike">
                <a:solidFill>
                  <a:srgbClr val="000000"/>
                </a:solidFill>
                <a:latin typeface="Arial"/>
                <a:ea typeface="Arial"/>
                <a:cs typeface="Arial"/>
                <a:sym typeface="Arial"/>
              </a:rPr>
              <a:t>HOW CAN YOU ENGAGE THE PUBLIC IN YOUR WORK?</a:t>
            </a:r>
            <a:endParaRPr b="0" i="0" sz="1400" u="none" cap="none" strike="noStrike">
              <a:solidFill>
                <a:srgbClr val="000000"/>
              </a:solidFill>
              <a:latin typeface="Arial"/>
              <a:ea typeface="Arial"/>
              <a:cs typeface="Arial"/>
              <a:sym typeface="Arial"/>
            </a:endParaRPr>
          </a:p>
        </p:txBody>
      </p:sp>
    </p:spTree>
  </p:cSld>
  <p:clrMapOvr>
    <a:masterClrMapping/>
  </p:clrMapOvr>
  <p:transition>
    <p:circl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nvSpPr>
        <p:spPr>
          <a:xfrm>
            <a:off x="11349246" y="3193714"/>
            <a:ext cx="5071071" cy="3791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994"/>
              <a:buFont typeface="Arial"/>
              <a:buNone/>
            </a:pPr>
            <a:r>
              <a:rPr b="1" i="0" lang="en-US" sz="2994" u="none" cap="none" strike="noStrike">
                <a:solidFill>
                  <a:srgbClr val="FFFFFF"/>
                </a:solidFill>
                <a:latin typeface="Arial"/>
                <a:ea typeface="Arial"/>
                <a:cs typeface="Arial"/>
                <a:sym typeface="Arial"/>
              </a:rPr>
              <a:t>GUIDES &amp; CHECKLISTS</a:t>
            </a:r>
            <a:endParaRPr b="0" i="0" sz="1400" u="none" cap="none" strike="noStrike">
              <a:solidFill>
                <a:srgbClr val="000000"/>
              </a:solidFill>
              <a:latin typeface="Arial"/>
              <a:ea typeface="Arial"/>
              <a:cs typeface="Arial"/>
              <a:sym typeface="Arial"/>
            </a:endParaRPr>
          </a:p>
        </p:txBody>
      </p:sp>
      <p:sp>
        <p:nvSpPr>
          <p:cNvPr id="230" name="Google Shape;230;p8"/>
          <p:cNvSpPr txBox="1"/>
          <p:nvPr/>
        </p:nvSpPr>
        <p:spPr>
          <a:xfrm>
            <a:off x="1028700" y="917266"/>
            <a:ext cx="16268700" cy="282128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Clr>
                <a:srgbClr val="000000"/>
              </a:buClr>
              <a:buSzPts val="9999"/>
              <a:buFont typeface="Arial"/>
              <a:buNone/>
            </a:pPr>
            <a:r>
              <a:rPr b="1" i="0" lang="en-US" sz="9999" u="none" cap="none" strike="noStrike">
                <a:solidFill>
                  <a:srgbClr val="010101"/>
                </a:solidFill>
                <a:latin typeface="Questrial"/>
                <a:ea typeface="Questrial"/>
                <a:cs typeface="Questrial"/>
                <a:sym typeface="Questrial"/>
              </a:rPr>
              <a:t>Know Your </a:t>
            </a:r>
            <a:r>
              <a:rPr b="1" i="0" lang="en-US" sz="9999" u="none" cap="none" strike="noStrike">
                <a:solidFill>
                  <a:srgbClr val="FF551C"/>
                </a:solidFill>
                <a:latin typeface="Questrial"/>
                <a:ea typeface="Questrial"/>
                <a:cs typeface="Questrial"/>
                <a:sym typeface="Questrial"/>
              </a:rPr>
              <a:t>Neighborhood</a:t>
            </a:r>
            <a:endParaRPr b="0" i="0" sz="1400" u="none" cap="none" strike="noStrike">
              <a:solidFill>
                <a:srgbClr val="000000"/>
              </a:solidFill>
              <a:latin typeface="Arial"/>
              <a:ea typeface="Arial"/>
              <a:cs typeface="Arial"/>
              <a:sym typeface="Arial"/>
            </a:endParaRPr>
          </a:p>
          <a:p>
            <a:pPr indent="0" lvl="0" marL="0" marR="0" rtl="0" algn="l">
              <a:lnSpc>
                <a:spcPct val="110001"/>
              </a:lnSpc>
              <a:spcBef>
                <a:spcPts val="0"/>
              </a:spcBef>
              <a:spcAft>
                <a:spcPts val="0"/>
              </a:spcAft>
              <a:buClr>
                <a:srgbClr val="000000"/>
              </a:buClr>
              <a:buSzPts val="9999"/>
              <a:buFont typeface="Arial"/>
              <a:buNone/>
            </a:pPr>
            <a:r>
              <a:rPr b="1" i="0" lang="en-US" sz="9999" u="none" cap="none" strike="noStrike">
                <a:solidFill>
                  <a:srgbClr val="010101"/>
                </a:solidFill>
                <a:latin typeface="Questrial"/>
                <a:ea typeface="Questrial"/>
                <a:cs typeface="Questrial"/>
                <a:sym typeface="Questrial"/>
              </a:rPr>
              <a:t>  </a:t>
            </a:r>
            <a:endParaRPr b="0" i="0" sz="1400" u="none" cap="none" strike="noStrike">
              <a:solidFill>
                <a:srgbClr val="000000"/>
              </a:solidFill>
              <a:latin typeface="Arial"/>
              <a:ea typeface="Arial"/>
              <a:cs typeface="Arial"/>
              <a:sym typeface="Arial"/>
            </a:endParaRPr>
          </a:p>
        </p:txBody>
      </p:sp>
      <p:pic>
        <p:nvPicPr>
          <p:cNvPr id="231" name="Google Shape;231;p8">
            <a:hlinkClick r:id="rId3"/>
          </p:cNvPr>
          <p:cNvPicPr preferRelativeResize="0"/>
          <p:nvPr/>
        </p:nvPicPr>
        <p:blipFill rotWithShape="1">
          <a:blip r:embed="rId4">
            <a:alphaModFix/>
          </a:blip>
          <a:srcRect b="0" l="0" r="0" t="0"/>
          <a:stretch/>
        </p:blipFill>
        <p:spPr>
          <a:xfrm>
            <a:off x="8534400" y="3193714"/>
            <a:ext cx="7417040" cy="5944539"/>
          </a:xfrm>
          <a:prstGeom prst="rect">
            <a:avLst/>
          </a:prstGeom>
          <a:noFill/>
          <a:ln>
            <a:noFill/>
          </a:ln>
        </p:spPr>
      </p:pic>
      <p:sp>
        <p:nvSpPr>
          <p:cNvPr id="232" name="Google Shape;232;p8"/>
          <p:cNvSpPr txBox="1"/>
          <p:nvPr/>
        </p:nvSpPr>
        <p:spPr>
          <a:xfrm>
            <a:off x="1028700" y="5011821"/>
            <a:ext cx="664210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The EmpowerLA Data page has tools to empower you in knowing your Neighborhood</a:t>
            </a:r>
            <a:endParaRPr b="0" i="0" sz="1400" u="none" cap="none" strike="noStrike">
              <a:solidFill>
                <a:srgbClr val="000000"/>
              </a:solidFill>
              <a:latin typeface="Arial"/>
              <a:ea typeface="Arial"/>
              <a:cs typeface="Arial"/>
              <a:sym typeface="Arial"/>
            </a:endParaRPr>
          </a:p>
        </p:txBody>
      </p:sp>
      <p:sp>
        <p:nvSpPr>
          <p:cNvPr id="233" name="Google Shape;233;p8"/>
          <p:cNvSpPr/>
          <p:nvPr/>
        </p:nvSpPr>
        <p:spPr>
          <a:xfrm>
            <a:off x="332873" y="8869635"/>
            <a:ext cx="3446077" cy="777330"/>
          </a:xfrm>
          <a:custGeom>
            <a:rect b="b" l="l" r="r" t="t"/>
            <a:pathLst>
              <a:path extrusionOk="0" h="777330" w="3446077">
                <a:moveTo>
                  <a:pt x="0" y="0"/>
                </a:moveTo>
                <a:lnTo>
                  <a:pt x="3446077" y="0"/>
                </a:lnTo>
                <a:lnTo>
                  <a:pt x="3446077" y="777330"/>
                </a:lnTo>
                <a:lnTo>
                  <a:pt x="0" y="77733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p:nvPr/>
        </p:nvSpPr>
        <p:spPr>
          <a:xfrm>
            <a:off x="0" y="0"/>
            <a:ext cx="18288000" cy="10287000"/>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9" name="Google Shape;239;p9"/>
          <p:cNvGrpSpPr/>
          <p:nvPr/>
        </p:nvGrpSpPr>
        <p:grpSpPr>
          <a:xfrm>
            <a:off x="10834242" y="2299889"/>
            <a:ext cx="6101078" cy="5401533"/>
            <a:chOff x="0" y="-38100"/>
            <a:chExt cx="813652" cy="720359"/>
          </a:xfrm>
        </p:grpSpPr>
        <p:sp>
          <p:nvSpPr>
            <p:cNvPr id="240" name="Google Shape;240;p9"/>
            <p:cNvSpPr/>
            <p:nvPr/>
          </p:nvSpPr>
          <p:spPr>
            <a:xfrm>
              <a:off x="0" y="0"/>
              <a:ext cx="813652" cy="682259"/>
            </a:xfrm>
            <a:custGeom>
              <a:rect b="b" l="l" r="r" t="t"/>
              <a:pathLst>
                <a:path extrusionOk="0" h="682259" w="813652">
                  <a:moveTo>
                    <a:pt x="0" y="0"/>
                  </a:moveTo>
                  <a:lnTo>
                    <a:pt x="813652" y="0"/>
                  </a:lnTo>
                  <a:lnTo>
                    <a:pt x="813652" y="682259"/>
                  </a:lnTo>
                  <a:lnTo>
                    <a:pt x="0" y="682259"/>
                  </a:lnTo>
                  <a:close/>
                </a:path>
              </a:pathLst>
            </a:custGeom>
            <a:solidFill>
              <a:srgbClr val="286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9"/>
            <p:cNvSpPr txBox="1"/>
            <p:nvPr/>
          </p:nvSpPr>
          <p:spPr>
            <a:xfrm>
              <a:off x="0" y="-38100"/>
              <a:ext cx="813652" cy="7203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9"/>
          <p:cNvSpPr/>
          <p:nvPr/>
        </p:nvSpPr>
        <p:spPr>
          <a:xfrm rot="5483407">
            <a:off x="8135212" y="7232792"/>
            <a:ext cx="1198398" cy="1198398"/>
          </a:xfrm>
          <a:custGeom>
            <a:rect b="b" l="l" r="r" t="t"/>
            <a:pathLst>
              <a:path extrusionOk="0" h="1198398" w="1198398">
                <a:moveTo>
                  <a:pt x="0" y="0"/>
                </a:moveTo>
                <a:lnTo>
                  <a:pt x="1198398" y="0"/>
                </a:lnTo>
                <a:lnTo>
                  <a:pt x="1198398" y="1198398"/>
                </a:lnTo>
                <a:lnTo>
                  <a:pt x="0" y="11983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3" name="Google Shape;243;p9"/>
          <p:cNvGrpSpPr/>
          <p:nvPr/>
        </p:nvGrpSpPr>
        <p:grpSpPr>
          <a:xfrm>
            <a:off x="7692150" y="5918219"/>
            <a:ext cx="857404" cy="1690264"/>
            <a:chOff x="0" y="0"/>
            <a:chExt cx="851111" cy="1677859"/>
          </a:xfrm>
        </p:grpSpPr>
        <p:sp>
          <p:nvSpPr>
            <p:cNvPr id="244" name="Google Shape;244;p9"/>
            <p:cNvSpPr/>
            <p:nvPr/>
          </p:nvSpPr>
          <p:spPr>
            <a:xfrm>
              <a:off x="0" y="0"/>
              <a:ext cx="851111" cy="1677859"/>
            </a:xfrm>
            <a:custGeom>
              <a:rect b="b" l="l" r="r" t="t"/>
              <a:pathLst>
                <a:path extrusionOk="0" h="1677859" w="851111">
                  <a:moveTo>
                    <a:pt x="0" y="0"/>
                  </a:moveTo>
                  <a:lnTo>
                    <a:pt x="851111" y="0"/>
                  </a:lnTo>
                  <a:lnTo>
                    <a:pt x="851111" y="1677859"/>
                  </a:lnTo>
                  <a:lnTo>
                    <a:pt x="0" y="1677859"/>
                  </a:lnTo>
                  <a:close/>
                </a:path>
              </a:pathLst>
            </a:custGeom>
            <a:solidFill>
              <a:srgbClr val="03C63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9"/>
            <p:cNvSpPr txBox="1"/>
            <p:nvPr/>
          </p:nvSpPr>
          <p:spPr>
            <a:xfrm>
              <a:off x="0" y="0"/>
              <a:ext cx="851111" cy="1677859"/>
            </a:xfrm>
            <a:prstGeom prst="rect">
              <a:avLst/>
            </a:prstGeom>
            <a:noFill/>
            <a:ln>
              <a:noFill/>
            </a:ln>
          </p:spPr>
          <p:txBody>
            <a:bodyPr anchorCtr="0" anchor="ctr" bIns="50800" lIns="50800" spcFirstLastPara="1" rIns="50800" wrap="square" tIns="50800">
              <a:noAutofit/>
            </a:bodyPr>
            <a:lstStyle/>
            <a:p>
              <a:pPr indent="0" lvl="0" marL="0" marR="0" rtl="0" algn="ctr">
                <a:lnSpc>
                  <a:spcPct val="14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9"/>
          <p:cNvSpPr/>
          <p:nvPr/>
        </p:nvSpPr>
        <p:spPr>
          <a:xfrm rot="3547521">
            <a:off x="3651031" y="8628326"/>
            <a:ext cx="2027814" cy="1013907"/>
          </a:xfrm>
          <a:custGeom>
            <a:rect b="b" l="l" r="r" t="t"/>
            <a:pathLst>
              <a:path extrusionOk="0" h="1013907" w="2027814">
                <a:moveTo>
                  <a:pt x="0" y="0"/>
                </a:moveTo>
                <a:lnTo>
                  <a:pt x="2027814" y="0"/>
                </a:lnTo>
                <a:lnTo>
                  <a:pt x="2027814" y="1013907"/>
                </a:lnTo>
                <a:lnTo>
                  <a:pt x="0" y="10139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47" name="Google Shape;247;p9">
            <a:hlinkClick r:id="rId5"/>
          </p:cNvPr>
          <p:cNvPicPr preferRelativeResize="0"/>
          <p:nvPr/>
        </p:nvPicPr>
        <p:blipFill rotWithShape="1">
          <a:blip r:embed="rId6">
            <a:alphaModFix/>
          </a:blip>
          <a:srcRect b="4179" l="0" r="0" t="4179"/>
          <a:stretch/>
        </p:blipFill>
        <p:spPr>
          <a:xfrm>
            <a:off x="4664938" y="6172525"/>
            <a:ext cx="3621658" cy="3318932"/>
          </a:xfrm>
          <a:prstGeom prst="rect">
            <a:avLst/>
          </a:prstGeom>
          <a:noFill/>
          <a:ln>
            <a:noFill/>
          </a:ln>
        </p:spPr>
      </p:pic>
      <p:sp>
        <p:nvSpPr>
          <p:cNvPr id="248" name="Google Shape;248;p9"/>
          <p:cNvSpPr txBox="1"/>
          <p:nvPr/>
        </p:nvSpPr>
        <p:spPr>
          <a:xfrm>
            <a:off x="11540071" y="3863195"/>
            <a:ext cx="5135318" cy="3106420"/>
          </a:xfrm>
          <a:prstGeom prst="rect">
            <a:avLst/>
          </a:prstGeom>
          <a:noFill/>
          <a:ln>
            <a:noFill/>
          </a:ln>
        </p:spPr>
        <p:txBody>
          <a:bodyPr anchorCtr="0" anchor="t" bIns="0" lIns="0" spcFirstLastPara="1" rIns="0" wrap="square" tIns="0">
            <a:spAutoFit/>
          </a:bodyPr>
          <a:lstStyle/>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QR code and Virtual Card generator</a:t>
            </a:r>
            <a:endParaRPr b="0" i="0" sz="1400" u="none" cap="none" strike="noStrike">
              <a:solidFill>
                <a:srgbClr val="000000"/>
              </a:solidFill>
              <a:latin typeface="Arial"/>
              <a:ea typeface="Arial"/>
              <a:cs typeface="Arial"/>
              <a:sym typeface="Arial"/>
            </a:endParaRPr>
          </a:p>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Direct Mailers - Bulk Mail Guide</a:t>
            </a:r>
            <a:endParaRPr b="0" i="0" sz="1400" u="none" cap="none" strike="noStrike">
              <a:solidFill>
                <a:srgbClr val="000000"/>
              </a:solidFill>
              <a:latin typeface="Arial"/>
              <a:ea typeface="Arial"/>
              <a:cs typeface="Arial"/>
              <a:sym typeface="Arial"/>
            </a:endParaRPr>
          </a:p>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NC Event Checklists</a:t>
            </a:r>
            <a:endParaRPr b="0" i="0" sz="1400" u="none" cap="none" strike="noStrike">
              <a:solidFill>
                <a:srgbClr val="000000"/>
              </a:solidFill>
              <a:latin typeface="Arial"/>
              <a:ea typeface="Arial"/>
              <a:cs typeface="Arial"/>
              <a:sym typeface="Arial"/>
            </a:endParaRPr>
          </a:p>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Bus &amp; Bench Ad programs</a:t>
            </a:r>
            <a:endParaRPr b="0" i="0" sz="1400" u="none" cap="none" strike="noStrike">
              <a:solidFill>
                <a:srgbClr val="000000"/>
              </a:solidFill>
              <a:latin typeface="Arial"/>
              <a:ea typeface="Arial"/>
              <a:cs typeface="Arial"/>
              <a:sym typeface="Arial"/>
            </a:endParaRPr>
          </a:p>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‘Get Involved’ flyers</a:t>
            </a:r>
            <a:endParaRPr b="0" i="0" sz="1400" u="none" cap="none" strike="noStrike">
              <a:solidFill>
                <a:srgbClr val="000000"/>
              </a:solidFill>
              <a:latin typeface="Arial"/>
              <a:ea typeface="Arial"/>
              <a:cs typeface="Arial"/>
              <a:sym typeface="Arial"/>
            </a:endParaRPr>
          </a:p>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Coloring &amp; Activity Sheets</a:t>
            </a:r>
            <a:endParaRPr b="0" i="0" sz="1400" u="none" cap="none" strike="noStrike">
              <a:solidFill>
                <a:srgbClr val="000000"/>
              </a:solidFill>
              <a:latin typeface="Arial"/>
              <a:ea typeface="Arial"/>
              <a:cs typeface="Arial"/>
              <a:sym typeface="Arial"/>
            </a:endParaRPr>
          </a:p>
          <a:p>
            <a:pPr indent="-237490" lvl="1" marL="474979" marR="0" rtl="0" algn="l">
              <a:lnSpc>
                <a:spcPct val="140018"/>
              </a:lnSpc>
              <a:spcBef>
                <a:spcPts val="0"/>
              </a:spcBef>
              <a:spcAft>
                <a:spcPts val="0"/>
              </a:spcAft>
              <a:buClr>
                <a:srgbClr val="FFFFFF"/>
              </a:buClr>
              <a:buSzPts val="2199"/>
              <a:buFont typeface="Arial"/>
              <a:buChar char="•"/>
            </a:pPr>
            <a:r>
              <a:rPr b="1" i="0" lang="en-US" sz="2199" u="none" cap="none" strike="noStrike">
                <a:solidFill>
                  <a:srgbClr val="FFFFFF"/>
                </a:solidFill>
                <a:latin typeface="Arial"/>
                <a:ea typeface="Arial"/>
                <a:cs typeface="Arial"/>
                <a:sym typeface="Arial"/>
              </a:rPr>
              <a:t>Engagement Plan Checklist</a:t>
            </a:r>
            <a:endParaRPr b="0" i="0" sz="1400" u="none" cap="none" strike="noStrike">
              <a:solidFill>
                <a:srgbClr val="000000"/>
              </a:solidFill>
              <a:latin typeface="Arial"/>
              <a:ea typeface="Arial"/>
              <a:cs typeface="Arial"/>
              <a:sym typeface="Arial"/>
            </a:endParaRPr>
          </a:p>
        </p:txBody>
      </p:sp>
      <p:sp>
        <p:nvSpPr>
          <p:cNvPr id="249" name="Google Shape;249;p9"/>
          <p:cNvSpPr txBox="1"/>
          <p:nvPr/>
        </p:nvSpPr>
        <p:spPr>
          <a:xfrm>
            <a:off x="11349246" y="3193714"/>
            <a:ext cx="5071071" cy="3791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994"/>
              <a:buFont typeface="Arial"/>
              <a:buNone/>
            </a:pPr>
            <a:r>
              <a:rPr b="1" i="0" lang="en-US" sz="2994" u="none" cap="none" strike="noStrike">
                <a:solidFill>
                  <a:srgbClr val="FFFFFF"/>
                </a:solidFill>
                <a:latin typeface="Arial"/>
                <a:ea typeface="Arial"/>
                <a:cs typeface="Arial"/>
                <a:sym typeface="Arial"/>
              </a:rPr>
              <a:t>GUIDES &amp; CHECKLISTS</a:t>
            </a:r>
            <a:endParaRPr b="0" i="0" sz="1400" u="none" cap="none" strike="noStrike">
              <a:solidFill>
                <a:srgbClr val="000000"/>
              </a:solidFill>
              <a:latin typeface="Arial"/>
              <a:ea typeface="Arial"/>
              <a:cs typeface="Arial"/>
              <a:sym typeface="Arial"/>
            </a:endParaRPr>
          </a:p>
        </p:txBody>
      </p:sp>
      <p:sp>
        <p:nvSpPr>
          <p:cNvPr id="250" name="Google Shape;250;p9"/>
          <p:cNvSpPr txBox="1"/>
          <p:nvPr/>
        </p:nvSpPr>
        <p:spPr>
          <a:xfrm>
            <a:off x="1145598" y="4752975"/>
            <a:ext cx="8456294"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010101"/>
                </a:solidFill>
                <a:latin typeface="Arial"/>
                <a:ea typeface="Arial"/>
                <a:cs typeface="Arial"/>
                <a:sym typeface="Arial"/>
              </a:rPr>
              <a:t>THIS IS ONLY THE BEGINNING...</a:t>
            </a:r>
            <a:endParaRPr b="0" i="0" sz="1400" u="none" cap="none" strike="noStrike">
              <a:solidFill>
                <a:srgbClr val="000000"/>
              </a:solidFill>
              <a:latin typeface="Arial"/>
              <a:ea typeface="Arial"/>
              <a:cs typeface="Arial"/>
              <a:sym typeface="Arial"/>
            </a:endParaRPr>
          </a:p>
        </p:txBody>
      </p:sp>
      <p:sp>
        <p:nvSpPr>
          <p:cNvPr id="251" name="Google Shape;251;p9"/>
          <p:cNvSpPr txBox="1"/>
          <p:nvPr/>
        </p:nvSpPr>
        <p:spPr>
          <a:xfrm>
            <a:off x="1028700" y="1852547"/>
            <a:ext cx="8115300" cy="162242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Clr>
                <a:srgbClr val="000000"/>
              </a:buClr>
              <a:buSzPts val="9999"/>
              <a:buFont typeface="Arial"/>
              <a:buNone/>
            </a:pPr>
            <a:r>
              <a:rPr b="1" i="0" lang="en-US" sz="9999" u="none" cap="none" strike="noStrike">
                <a:solidFill>
                  <a:srgbClr val="010101"/>
                </a:solidFill>
                <a:latin typeface="Questrial"/>
                <a:ea typeface="Questrial"/>
                <a:cs typeface="Questrial"/>
                <a:sym typeface="Questrial"/>
              </a:rPr>
              <a:t>Outreach </a:t>
            </a:r>
            <a:endParaRPr b="0" i="0" sz="1400" u="none" cap="none" strike="noStrike">
              <a:solidFill>
                <a:srgbClr val="000000"/>
              </a:solidFill>
              <a:latin typeface="Arial"/>
              <a:ea typeface="Arial"/>
              <a:cs typeface="Arial"/>
              <a:sym typeface="Arial"/>
            </a:endParaRPr>
          </a:p>
        </p:txBody>
      </p:sp>
      <p:sp>
        <p:nvSpPr>
          <p:cNvPr id="252" name="Google Shape;252;p9"/>
          <p:cNvSpPr txBox="1"/>
          <p:nvPr/>
        </p:nvSpPr>
        <p:spPr>
          <a:xfrm>
            <a:off x="1028700" y="3245175"/>
            <a:ext cx="6833948" cy="162242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Clr>
                <a:srgbClr val="000000"/>
              </a:buClr>
              <a:buSzPts val="9999"/>
              <a:buFont typeface="Arial"/>
              <a:buNone/>
            </a:pPr>
            <a:r>
              <a:rPr b="1" i="0" lang="en-US" sz="9999" u="none" cap="none" strike="noStrike">
                <a:solidFill>
                  <a:srgbClr val="FF551C"/>
                </a:solidFill>
                <a:latin typeface="Questrial"/>
                <a:ea typeface="Questrial"/>
                <a:cs typeface="Questrial"/>
                <a:sym typeface="Questrial"/>
              </a:rPr>
              <a:t>Tool Kit</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332873" y="8869635"/>
            <a:ext cx="3446077" cy="777330"/>
          </a:xfrm>
          <a:custGeom>
            <a:rect b="b" l="l" r="r" t="t"/>
            <a:pathLst>
              <a:path extrusionOk="0" h="777330" w="3446077">
                <a:moveTo>
                  <a:pt x="0" y="0"/>
                </a:moveTo>
                <a:lnTo>
                  <a:pt x="3446077" y="0"/>
                </a:lnTo>
                <a:lnTo>
                  <a:pt x="3446077" y="777330"/>
                </a:lnTo>
                <a:lnTo>
                  <a:pt x="0" y="77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